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301" r:id="rId6"/>
    <p:sldId id="258" r:id="rId7"/>
    <p:sldId id="289" r:id="rId8"/>
    <p:sldId id="292" r:id="rId9"/>
    <p:sldId id="295" r:id="rId10"/>
    <p:sldId id="294" r:id="rId11"/>
    <p:sldId id="303" r:id="rId12"/>
    <p:sldId id="299" r:id="rId13"/>
    <p:sldId id="298" r:id="rId14"/>
    <p:sldId id="305" r:id="rId15"/>
  </p:sldIdLst>
  <p:sldSz cx="12188825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7F66F-22EA-48AC-8897-04594174F27C}" v="53" dt="2019-10-31T16:41:26.78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63" autoAdjust="0"/>
  </p:normalViewPr>
  <p:slideViewPr>
    <p:cSldViewPr>
      <p:cViewPr varScale="1">
        <p:scale>
          <a:sx n="88" d="100"/>
          <a:sy n="88" d="100"/>
        </p:scale>
        <p:origin x="654" y="9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6/11/2020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6/11/2020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8" rIns="93278" bIns="466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278" tIns="46638" rIns="93278" bIns="4663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C5E-A50F-4321-A52C-7367685B52F7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452-5EFD-4CD1-A4E1-3831F0D46766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0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3" y="2166366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70316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5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0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3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3" y="3984401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4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58" y="2011680"/>
            <a:ext cx="487553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9133" y="2011680"/>
            <a:ext cx="487553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913470"/>
            <a:ext cx="487553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656566"/>
            <a:ext cx="487553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8904" y="1913470"/>
            <a:ext cx="487553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8904" y="2656564"/>
            <a:ext cx="487553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7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9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1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2148840"/>
            <a:ext cx="6094413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4711" y="2147488"/>
            <a:ext cx="3412871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BFD-FDF3-44F9-8904-3142B2331731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162" y="2211494"/>
            <a:ext cx="6338189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5091" y="2150621"/>
            <a:ext cx="3412871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5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609600"/>
            <a:ext cx="2401754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609600"/>
            <a:ext cx="797121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6"/>
            <a:ext cx="2742482" cy="365125"/>
          </a:xfrm>
        </p:spPr>
        <p:txBody>
          <a:bodyPr/>
          <a:lstStyle/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3" y="6422856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7" y="6422856"/>
            <a:ext cx="879530" cy="365125"/>
          </a:xfrm>
        </p:spPr>
        <p:txBody>
          <a:bodyPr/>
          <a:lstStyle/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3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38A-7637-4974-88CD-912C9D78ACE0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E35-3F19-4505-A3F3-854949227FC2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01E6-C81B-4026-8B16-822700A436A6}" type="datetime1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31CB-C323-47D8-921D-70F95B91BD33}" type="datetime1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AB6-DCE5-4F34-93A1-219329299166}" type="datetime1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E41A-DDAD-4C1D-BD85-7A4390402769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9087-C06E-4B0A-AFC6-B98A02C2AFBE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978F2F-0E37-434B-B9D7-8FE71A2E908C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121" y="284176"/>
            <a:ext cx="10360501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121" y="2011680"/>
            <a:ext cx="1036050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507" y="6422856"/>
            <a:ext cx="345915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C2EFA1-795E-4461-A9A7-77DE66AA0AF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6546" y="6422856"/>
            <a:ext cx="5412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7315" y="6422856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3A4A6B5-8C7E-44F1-8135-5C6992362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3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nonburyprimaryschool.co.uk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pestry.info/securi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yfs.info/forums/topic/47249-password-setting-advi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564" y="1388166"/>
            <a:ext cx="890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Tapestry Online Learning Journal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Workshop for parents and carers </a:t>
            </a:r>
            <a:endParaRPr lang="en-GB" sz="24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logo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2" y="286626"/>
            <a:ext cx="2900723" cy="11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8F2AF-5A76-400F-9C29-1F39311AE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3" y="3071148"/>
            <a:ext cx="2340285" cy="2340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9937" y="5411433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Sara </a:t>
            </a:r>
            <a:r>
              <a:rPr lang="en-GB" sz="2800" dirty="0">
                <a:solidFill>
                  <a:srgbClr val="FFFFFF"/>
                </a:solidFill>
              </a:rPr>
              <a:t>Liney – Assistant Head for EYFS and Year 1 </a:t>
            </a:r>
            <a:endParaRPr lang="en-GB" sz="2800" dirty="0" smtClean="0">
              <a:solidFill>
                <a:srgbClr val="FFFFFF"/>
              </a:solidFill>
            </a:endParaRPr>
          </a:p>
          <a:p>
            <a:pPr algn="ctr"/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564" y="1388166"/>
            <a:ext cx="890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Any questions?</a:t>
            </a:r>
            <a:endParaRPr lang="en-GB" sz="44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8F2AF-5A76-400F-9C29-1F39311A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780928"/>
            <a:ext cx="2340285" cy="2340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1924" y="5294741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Email: admin@canonbury.islington.sch.uk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CC9BC-C7FA-4FC0-917C-3D3AD72A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90458"/>
            <a:ext cx="10116615" cy="4762258"/>
          </a:xfrm>
        </p:spPr>
        <p:txBody>
          <a:bodyPr>
            <a:normAutofit lnSpcReduction="10000"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Tapestry is an online learning journal system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There is an app and browser version available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use it to record children’s learning and development using tablet devices and PCs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set you up as parents with your own secure logins so you can view, </a:t>
            </a:r>
            <a:r>
              <a:rPr lang="en-GB" dirty="0" smtClean="0">
                <a:solidFill>
                  <a:schemeClr val="tx1"/>
                </a:solidFill>
              </a:rPr>
              <a:t>comment </a:t>
            </a:r>
            <a:r>
              <a:rPr lang="en-GB" dirty="0">
                <a:solidFill>
                  <a:schemeClr val="tx1"/>
                </a:solidFill>
              </a:rPr>
              <a:t>on and </a:t>
            </a:r>
            <a:r>
              <a:rPr lang="en-GB" dirty="0" smtClean="0">
                <a:solidFill>
                  <a:schemeClr val="tx1"/>
                </a:solidFill>
              </a:rPr>
              <a:t>add </a:t>
            </a:r>
            <a:r>
              <a:rPr lang="en-GB" dirty="0">
                <a:solidFill>
                  <a:schemeClr val="tx1"/>
                </a:solidFill>
              </a:rPr>
              <a:t>your own observations to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dirty="0">
                <a:solidFill>
                  <a:schemeClr val="tx1"/>
                </a:solidFill>
              </a:rPr>
              <a:t>child’s </a:t>
            </a:r>
            <a:r>
              <a:rPr lang="en-GB" dirty="0" smtClean="0">
                <a:solidFill>
                  <a:schemeClr val="tx1"/>
                </a:solidFill>
              </a:rPr>
              <a:t>journal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 smtClean="0">
                <a:solidFill>
                  <a:schemeClr val="tx1"/>
                </a:solidFill>
              </a:rPr>
              <a:t>When </a:t>
            </a:r>
            <a:r>
              <a:rPr lang="en-GB" dirty="0">
                <a:solidFill>
                  <a:schemeClr val="tx1"/>
                </a:solidFill>
              </a:rPr>
              <a:t>your child leaves, we can export a PDF copy of your child’s journal and a ZIP file including photos and videos for </a:t>
            </a:r>
            <a:r>
              <a:rPr lang="en-GB" dirty="0" smtClean="0">
                <a:solidFill>
                  <a:schemeClr val="tx1"/>
                </a:solidFill>
              </a:rPr>
              <a:t>you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If they move to another setting also using Tapestry, their journal can be transferred across as well as your account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7BBC10-01CC-4A87-829A-8373C0A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Tapestry?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are we using Tapestry?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It creates a two way communication between us (the staff), and you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can upload media, meaning you can see pictures and videos of what your child is really up to whilst they are with 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There </a:t>
            </a:r>
            <a:r>
              <a:rPr lang="en-GB" dirty="0">
                <a:solidFill>
                  <a:schemeClr val="tx1"/>
                </a:solidFill>
              </a:rPr>
              <a:t>are greater opportunities to extend your child’s learning at home – you can view next steps, add your own observations and communicate with us whenever you like</a:t>
            </a:r>
          </a:p>
          <a:p>
            <a:r>
              <a:rPr lang="en-GB" dirty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is the data kept safe?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34" y="1721467"/>
            <a:ext cx="6696744" cy="2429692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A password is required to access Tapestry, remember the stronger the password you set, the more secure your account is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You are linked manually to your child/children so you can only view observations for them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ED005A14-D58D-416F-8BD0-2618C28A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8" y="1778808"/>
            <a:ext cx="3014629" cy="197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C6DF7-F4D2-450A-AACA-9EDA40CAD14B}"/>
              </a:ext>
            </a:extLst>
          </p:cNvPr>
          <p:cNvSpPr txBox="1"/>
          <p:nvPr/>
        </p:nvSpPr>
        <p:spPr>
          <a:xfrm>
            <a:off x="1269876" y="4634567"/>
            <a:ext cx="9145016" cy="9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 smtClean="0"/>
              <a:t>For </a:t>
            </a:r>
            <a:r>
              <a:rPr lang="en-GB" sz="2000" dirty="0"/>
              <a:t>more information about Tapestry security you can go on their website </a:t>
            </a:r>
            <a:r>
              <a:rPr lang="en-GB" sz="2000" dirty="0">
                <a:hlinkClick r:id="rId4"/>
              </a:rPr>
              <a:t>https://tapestry.info/security.html</a:t>
            </a:r>
            <a:endParaRPr lang="en-GB" sz="2000" dirty="0"/>
          </a:p>
          <a:p>
            <a:pPr marL="273600" indent="-273600">
              <a:lnSpc>
                <a:spcPct val="70000"/>
              </a:lnSpc>
              <a:spcBef>
                <a:spcPts val="18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Logging 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66887"/>
            <a:ext cx="6156174" cy="4772027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 login to Tapestry we will need to have an email address for you </a:t>
            </a:r>
          </a:p>
          <a:p>
            <a:r>
              <a:rPr lang="en-GB" dirty="0">
                <a:solidFill>
                  <a:schemeClr val="tx1"/>
                </a:solidFill>
              </a:rPr>
              <a:t>Once you activate your account you can then login using your email and </a:t>
            </a:r>
            <a:r>
              <a:rPr lang="en-GB" dirty="0" smtClean="0">
                <a:solidFill>
                  <a:schemeClr val="tx1"/>
                </a:solidFill>
              </a:rPr>
              <a:t>password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will be asked to set up a 4-digit pin for the app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You can reset your password by email if you forget it </a:t>
            </a:r>
          </a:p>
          <a:p>
            <a:r>
              <a:rPr lang="en-GB" dirty="0">
                <a:solidFill>
                  <a:schemeClr val="tx1"/>
                </a:solidFill>
              </a:rPr>
              <a:t>Passwords are case sensitive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</a:t>
            </a:r>
            <a:r>
              <a:rPr lang="en-GB" dirty="0">
                <a:solidFill>
                  <a:schemeClr val="tx1"/>
                </a:solidFill>
              </a:rPr>
              <a:t>can read this article for some guidance on how to set a strong and memorable password </a:t>
            </a:r>
            <a:r>
              <a:rPr lang="en-GB" dirty="0">
                <a:hlinkClick r:id="rId3"/>
              </a:rPr>
              <a:t>https://eyfs.info/forums/topic/47249-password-setting-advice/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1C86-1F9D-425C-8366-D97ACCA35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96" y="1764853"/>
            <a:ext cx="3834263" cy="2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Our observations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772816"/>
            <a:ext cx="6552728" cy="4797174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When you login to your account you will be able to see any observations for your child that have been added to their journal </a:t>
            </a:r>
          </a:p>
          <a:p>
            <a:r>
              <a:rPr lang="en-GB" dirty="0">
                <a:solidFill>
                  <a:schemeClr val="tx1"/>
                </a:solidFill>
              </a:rPr>
              <a:t>You will be able to see any photos/video attached to the observation, though if it’s a group one, this will depend on whether all of you giving your consent for other relatives to see photos/videos including your child</a:t>
            </a:r>
          </a:p>
          <a:p>
            <a:r>
              <a:rPr lang="en-GB" dirty="0">
                <a:solidFill>
                  <a:schemeClr val="tx1"/>
                </a:solidFill>
              </a:rPr>
              <a:t>Underneath the </a:t>
            </a:r>
            <a:r>
              <a:rPr lang="en-GB" dirty="0" smtClean="0">
                <a:solidFill>
                  <a:schemeClr val="tx1"/>
                </a:solidFill>
              </a:rPr>
              <a:t>media </a:t>
            </a:r>
            <a:r>
              <a:rPr lang="en-GB" dirty="0">
                <a:solidFill>
                  <a:schemeClr val="tx1"/>
                </a:solidFill>
              </a:rPr>
              <a:t>you will see </a:t>
            </a:r>
            <a:r>
              <a:rPr lang="en-GB" dirty="0" smtClean="0">
                <a:solidFill>
                  <a:schemeClr val="tx1"/>
                </a:solidFill>
              </a:rPr>
              <a:t>notes which explain the learning we observe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will </a:t>
            </a:r>
            <a:r>
              <a:rPr lang="en-GB" dirty="0">
                <a:solidFill>
                  <a:schemeClr val="tx1"/>
                </a:solidFill>
              </a:rPr>
              <a:t>also be able to add comments and </a:t>
            </a:r>
            <a:r>
              <a:rPr lang="en-GB" dirty="0" smtClean="0">
                <a:solidFill>
                  <a:schemeClr val="tx1"/>
                </a:solidFill>
              </a:rPr>
              <a:t>‘like’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observation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915F-8E51-41EC-8030-103B7DD7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41" y="1788091"/>
            <a:ext cx="3715682" cy="47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Your observations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772816"/>
            <a:ext cx="6408712" cy="40324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You will be able to upload pictures, videos and notes about your child’s progress at home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will help us create a rounded picture of your child’s development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will aim to share your child’s next steps in our observations.  If you then observe your child succeeding in this, please share that information in an observation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39551"/>
            <a:ext cx="9479956" cy="102076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Notifications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4932038" cy="4267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If you would like to receive notifications it’s possible to receive email notifications immediately, daily or weekly </a:t>
            </a:r>
          </a:p>
          <a:p>
            <a:r>
              <a:rPr lang="en-GB" dirty="0">
                <a:solidFill>
                  <a:schemeClr val="tx1"/>
                </a:solidFill>
              </a:rPr>
              <a:t>There are different notifications for things like new observations and observation comments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 </a:t>
            </a:r>
            <a:r>
              <a:rPr lang="en-GB" dirty="0">
                <a:solidFill>
                  <a:schemeClr val="tx1"/>
                </a:solidFill>
              </a:rPr>
              <a:t>the app (only on the new version) you can also receive push notifications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03ED-ADDC-4E70-8B3A-8FEB9A5D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1775496"/>
            <a:ext cx="3673686" cy="271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B349A-3C33-4D17-9AD0-58DD021B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24" y="4870102"/>
            <a:ext cx="4576042" cy="13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When will we get started?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28582" cy="4267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You will have received our introductory letters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forms so you can grant your permission and provide an email </a:t>
            </a:r>
            <a:r>
              <a:rPr lang="en-GB" dirty="0" smtClean="0">
                <a:solidFill>
                  <a:schemeClr val="tx1"/>
                </a:solidFill>
              </a:rPr>
              <a:t>address.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Please </a:t>
            </a:r>
            <a:r>
              <a:rPr lang="en-GB" dirty="0">
                <a:solidFill>
                  <a:schemeClr val="tx1"/>
                </a:solidFill>
              </a:rPr>
              <a:t>note that </a:t>
            </a:r>
            <a:r>
              <a:rPr lang="en-GB" dirty="0" smtClean="0">
                <a:solidFill>
                  <a:schemeClr val="tx1"/>
                </a:solidFill>
              </a:rPr>
              <a:t>it is </a:t>
            </a:r>
            <a:r>
              <a:rPr lang="en-GB" dirty="0">
                <a:solidFill>
                  <a:schemeClr val="tx1"/>
                </a:solidFill>
              </a:rPr>
              <a:t>not possible for parents to both be set up using the same email </a:t>
            </a:r>
            <a:r>
              <a:rPr lang="en-GB" dirty="0" smtClean="0">
                <a:solidFill>
                  <a:schemeClr val="tx1"/>
                </a:solidFill>
              </a:rPr>
              <a:t>address.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 should have your account created </a:t>
            </a:r>
            <a:r>
              <a:rPr lang="en-GB" dirty="0" smtClean="0">
                <a:solidFill>
                  <a:schemeClr val="tx1"/>
                </a:solidFill>
              </a:rPr>
              <a:t>in the next couple of weeks, </a:t>
            </a:r>
            <a:r>
              <a:rPr lang="en-GB" dirty="0">
                <a:solidFill>
                  <a:schemeClr val="tx1"/>
                </a:solidFill>
              </a:rPr>
              <a:t>and you will receive a link to set a password for </a:t>
            </a:r>
            <a:r>
              <a:rPr lang="en-GB" dirty="0" smtClean="0">
                <a:solidFill>
                  <a:schemeClr val="tx1"/>
                </a:solidFill>
              </a:rPr>
              <a:t>yourself.  Remember </a:t>
            </a:r>
            <a:r>
              <a:rPr lang="en-GB" dirty="0">
                <a:solidFill>
                  <a:schemeClr val="tx1"/>
                </a:solidFill>
              </a:rPr>
              <a:t>to check your spam/junk folders for </a:t>
            </a:r>
            <a:r>
              <a:rPr lang="en-GB" dirty="0" smtClean="0">
                <a:solidFill>
                  <a:schemeClr val="tx1"/>
                </a:solidFill>
              </a:rPr>
              <a:t>this.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68A66E7474543B657277825F6F15D" ma:contentTypeVersion="10" ma:contentTypeDescription="Create a new document." ma:contentTypeScope="" ma:versionID="4fa8089b6e1b9616205b4c91ee9f07d1">
  <xsd:schema xmlns:xsd="http://www.w3.org/2001/XMLSchema" xmlns:xs="http://www.w3.org/2001/XMLSchema" xmlns:p="http://schemas.microsoft.com/office/2006/metadata/properties" xmlns:ns2="ac3b312c-2e6e-4ab8-a5e6-d4121e55f939" xmlns:ns3="a3e22068-9af0-4d82-acc4-1cac4b938b2c" targetNamespace="http://schemas.microsoft.com/office/2006/metadata/properties" ma:root="true" ma:fieldsID="b9bf1d118cdc95372650b8d33c332b9b" ns2:_="" ns3:_="">
    <xsd:import namespace="ac3b312c-2e6e-4ab8-a5e6-d4121e55f939"/>
    <xsd:import namespace="a3e22068-9af0-4d82-acc4-1cac4b938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b312c-2e6e-4ab8-a5e6-d4121e55f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22068-9af0-4d82-acc4-1cac4b938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11489-4CEB-4C64-9D75-A3CCDE318582}">
  <ds:schemaRefs>
    <ds:schemaRef ds:uri="http://purl.org/dc/elements/1.1/"/>
    <ds:schemaRef ds:uri="http://schemas.microsoft.com/office/2006/metadata/properties"/>
    <ds:schemaRef ds:uri="a3e22068-9af0-4d82-acc4-1cac4b938b2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c3b312c-2e6e-4ab8-a5e6-d4121e55f9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9D443F-F6BE-441E-B4ED-C307966FF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b312c-2e6e-4ab8-a5e6-d4121e55f939"/>
    <ds:schemaRef ds:uri="a3e22068-9af0-4d82-acc4-1cac4b938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D82113-77C7-4BF4-85DF-6C9602B6F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681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Century Gothic</vt:lpstr>
      <vt:lpstr>Corbel</vt:lpstr>
      <vt:lpstr>Wingdings</vt:lpstr>
      <vt:lpstr>Wingdings 3</vt:lpstr>
      <vt:lpstr>Student presentation</vt:lpstr>
      <vt:lpstr>Banded</vt:lpstr>
      <vt:lpstr>PowerPoint Presentation</vt:lpstr>
      <vt:lpstr>What is Tapestry? </vt:lpstr>
      <vt:lpstr>Why are we using Tapestry?</vt:lpstr>
      <vt:lpstr>How is the data kept safe?</vt:lpstr>
      <vt:lpstr>Logging in</vt:lpstr>
      <vt:lpstr>Our observations</vt:lpstr>
      <vt:lpstr>Your observations</vt:lpstr>
      <vt:lpstr>Notifications</vt:lpstr>
      <vt:lpstr>When will we get started?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2017-05-08T14:48:11Z</dcterms:created>
  <dcterms:modified xsi:type="dcterms:W3CDTF">2020-06-11T14:02:19Z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  <property fmtid="{D5CDD505-2E9C-101B-9397-08002B2CF9AE}" pid="3" name="ContentTypeId">
    <vt:lpwstr>0x01010001D68A66E7474543B657277825F6F15D</vt:lpwstr>
  </property>
</Properties>
</file>