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Lst>
  <p:sldSz cy="6858000" cx="12192000"/>
  <p:notesSz cx="6858000" cy="9144000"/>
  <p:embeddedFontLst>
    <p:embeddedFont>
      <p:font typeface="Roboto"/>
      <p:regular r:id="rId19"/>
      <p:bold r:id="rId20"/>
      <p:italic r:id="rId21"/>
      <p:boldItalic r:id="rId22"/>
    </p:embeddedFont>
    <p:embeddedFont>
      <p:font typeface="Noto Sans"/>
      <p:regular r:id="rId23"/>
      <p:bold r:id="rId24"/>
      <p:italic r:id="rId25"/>
      <p:boldItalic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7" roundtripDataSignature="AMtx7mj1l4QESU7lyD42OuPhOq/XVzIVm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Roboto-bold.fntdata"/><Relationship Id="rId22" Type="http://schemas.openxmlformats.org/officeDocument/2006/relationships/font" Target="fonts/Roboto-boldItalic.fntdata"/><Relationship Id="rId21" Type="http://schemas.openxmlformats.org/officeDocument/2006/relationships/font" Target="fonts/Roboto-italic.fntdata"/><Relationship Id="rId24" Type="http://schemas.openxmlformats.org/officeDocument/2006/relationships/font" Target="fonts/NotoSans-bold.fntdata"/><Relationship Id="rId23" Type="http://schemas.openxmlformats.org/officeDocument/2006/relationships/font" Target="fonts/NotoSans-regular.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NotoSans-boldItalic.fntdata"/><Relationship Id="rId25" Type="http://schemas.openxmlformats.org/officeDocument/2006/relationships/font" Target="fonts/NotoSans-italic.fntdata"/><Relationship Id="rId27" Type="http://customschemas.google.com/relationships/presentationmetadata" Target="meta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font" Target="fonts/Roboto-regular.fntdata"/><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33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33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33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33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33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33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33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33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3300" u="none" cap="none" strike="noStrike">
                <a:solidFill>
                  <a:schemeClr val="dk1"/>
                </a:solidFill>
                <a:latin typeface="Calibri"/>
                <a:ea typeface="Calibri"/>
                <a:cs typeface="Calibri"/>
                <a:sym typeface="Calibri"/>
              </a:rPr>
              <a:t>‹#›</a:t>
            </a:fld>
            <a:endParaRPr b="0" i="0" sz="33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 name="Shape 27"/>
        <p:cNvGrpSpPr/>
        <p:nvPr/>
      </p:nvGrpSpPr>
      <p:grpSpPr>
        <a:xfrm>
          <a:off x="0" y="0"/>
          <a:ext cx="0" cy="0"/>
          <a:chOff x="0" y="0"/>
          <a:chExt cx="0" cy="0"/>
        </a:xfrm>
      </p:grpSpPr>
      <p:sp>
        <p:nvSpPr>
          <p:cNvPr id="28" name="Google Shape;28;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 name="Google Shape;29;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GB" sz="2800">
                <a:solidFill>
                  <a:srgbClr val="FFFFFF"/>
                </a:solidFill>
                <a:latin typeface="Calibri"/>
                <a:ea typeface="Calibri"/>
                <a:cs typeface="Calibri"/>
                <a:sym typeface="Calibri"/>
              </a:rPr>
              <a:t>This presentation brings together:</a:t>
            </a:r>
            <a:endParaRPr/>
          </a:p>
          <a:p>
            <a:pPr indent="0" lvl="0" marL="0" rtl="0" algn="l">
              <a:spcBef>
                <a:spcPts val="0"/>
              </a:spcBef>
              <a:spcAft>
                <a:spcPts val="0"/>
              </a:spcAft>
              <a:buNone/>
            </a:pPr>
            <a:r>
              <a:rPr lang="en-GB" sz="2800">
                <a:solidFill>
                  <a:srgbClr val="FFFFFF"/>
                </a:solidFill>
                <a:latin typeface="Calibri"/>
                <a:ea typeface="Calibri"/>
                <a:cs typeface="Calibri"/>
                <a:sym typeface="Calibri"/>
              </a:rPr>
              <a:t>- the latest research and key findings on </a:t>
            </a:r>
            <a:r>
              <a:rPr b="0" i="0" lang="en-GB" sz="2800">
                <a:solidFill>
                  <a:srgbClr val="333333"/>
                </a:solidFill>
                <a:latin typeface="Calibri"/>
                <a:ea typeface="Calibri"/>
                <a:cs typeface="Calibri"/>
                <a:sym typeface="Calibri"/>
              </a:rPr>
              <a:t>children’s and young people’s online</a:t>
            </a:r>
            <a:r>
              <a:rPr b="1" i="0" lang="en-GB" sz="2800">
                <a:solidFill>
                  <a:srgbClr val="333333"/>
                </a:solidFill>
                <a:latin typeface="Calibri"/>
                <a:ea typeface="Calibri"/>
                <a:cs typeface="Calibri"/>
                <a:sym typeface="Calibri"/>
              </a:rPr>
              <a:t> </a:t>
            </a:r>
            <a:r>
              <a:rPr b="0" i="0" lang="en-GB" sz="2800">
                <a:solidFill>
                  <a:srgbClr val="333333"/>
                </a:solidFill>
                <a:latin typeface="Calibri"/>
                <a:ea typeface="Calibri"/>
                <a:cs typeface="Calibri"/>
                <a:sym typeface="Calibri"/>
              </a:rPr>
              <a:t>use and risk  </a:t>
            </a:r>
            <a:endParaRPr/>
          </a:p>
          <a:p>
            <a:pPr indent="0" lvl="0" marL="0" rtl="0" algn="l">
              <a:spcBef>
                <a:spcPts val="0"/>
              </a:spcBef>
              <a:spcAft>
                <a:spcPts val="0"/>
              </a:spcAft>
              <a:buNone/>
            </a:pPr>
            <a:r>
              <a:rPr b="0" i="0" lang="en-GB" sz="2800">
                <a:solidFill>
                  <a:srgbClr val="333333"/>
                </a:solidFill>
                <a:latin typeface="Calibri"/>
                <a:ea typeface="Calibri"/>
                <a:cs typeface="Calibri"/>
                <a:sym typeface="Calibri"/>
              </a:rPr>
              <a:t>- parents’ views about their children’s media use, devices and supervision to monitor or limit use</a:t>
            </a:r>
            <a:endParaRPr/>
          </a:p>
          <a:p>
            <a:pPr indent="0" lvl="0" marL="0" rtl="0" algn="l">
              <a:spcBef>
                <a:spcPts val="0"/>
              </a:spcBef>
              <a:spcAft>
                <a:spcPts val="0"/>
              </a:spcAft>
              <a:buClr>
                <a:srgbClr val="333333"/>
              </a:buClr>
              <a:buSzPts val="2800"/>
              <a:buFont typeface="Arial"/>
              <a:buNone/>
            </a:pPr>
            <a:r>
              <a:rPr b="0" i="0" lang="en-GB" sz="2800">
                <a:solidFill>
                  <a:srgbClr val="333333"/>
                </a:solidFill>
                <a:latin typeface="Calibri"/>
                <a:ea typeface="Calibri"/>
                <a:cs typeface="Calibri"/>
                <a:sym typeface="Calibri"/>
              </a:rPr>
              <a:t>- suggested resources and tips to empower parents to keep up with the latest trends/apps and games, manage controls and settings, and talk to children about risk - from bullying and sharing content, to extremism and gangs</a:t>
            </a:r>
            <a:endParaRPr/>
          </a:p>
          <a:p>
            <a:pPr indent="0" lvl="0" marL="0" marR="0" rtl="0" algn="l">
              <a:lnSpc>
                <a:spcPct val="100000"/>
              </a:lnSpc>
              <a:spcBef>
                <a:spcPts val="0"/>
              </a:spcBef>
              <a:spcAft>
                <a:spcPts val="0"/>
              </a:spcAft>
              <a:buClr>
                <a:schemeClr val="dk1"/>
              </a:buClr>
              <a:buSzPts val="2800"/>
              <a:buFont typeface="Arial"/>
              <a:buNone/>
            </a:pPr>
            <a:r>
              <a:t/>
            </a:r>
            <a:endParaRPr sz="2800"/>
          </a:p>
        </p:txBody>
      </p:sp>
      <p:sp>
        <p:nvSpPr>
          <p:cNvPr id="30" name="Google Shape;30;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4" name="Google Shape;144;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3300"/>
              <a:buFont typeface="Arial"/>
              <a:buNone/>
            </a:pPr>
            <a:r>
              <a:t/>
            </a:r>
            <a:endParaRPr b="0" i="0">
              <a:solidFill>
                <a:srgbClr val="202124"/>
              </a:solidFill>
              <a:latin typeface="arial"/>
              <a:ea typeface="arial"/>
              <a:cs typeface="arial"/>
              <a:sym typeface="arial"/>
            </a:endParaRPr>
          </a:p>
        </p:txBody>
      </p:sp>
      <p:sp>
        <p:nvSpPr>
          <p:cNvPr id="145" name="Google Shape;145;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5" name="Google Shape;155;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3300"/>
              <a:buFont typeface="Arial"/>
              <a:buNone/>
            </a:pPr>
            <a:r>
              <a:rPr lang="en-GB"/>
              <a:t>*CAUTION - Low base size, figures are indicative only (Ofcom)</a:t>
            </a:r>
            <a:endParaRPr b="0" i="0">
              <a:solidFill>
                <a:srgbClr val="202124"/>
              </a:solidFill>
              <a:latin typeface="arial"/>
              <a:ea typeface="arial"/>
              <a:cs typeface="arial"/>
              <a:sym typeface="arial"/>
            </a:endParaRPr>
          </a:p>
        </p:txBody>
      </p:sp>
      <p:sp>
        <p:nvSpPr>
          <p:cNvPr id="156" name="Google Shape;156;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5" name="Google Shape;165;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0"/>
              <a:buFont typeface="Arial"/>
              <a:buNone/>
            </a:pPr>
            <a:r>
              <a:rPr b="1" lang="en-GB" sz="3000"/>
              <a:t>ASK</a:t>
            </a:r>
            <a:r>
              <a:rPr lang="en-GB" sz="3000"/>
              <a:t> – Why does this matter?</a:t>
            </a:r>
            <a:endParaRPr/>
          </a:p>
          <a:p>
            <a:pPr indent="0" lvl="0" marL="0" marR="0" rtl="0" algn="l">
              <a:lnSpc>
                <a:spcPct val="100000"/>
              </a:lnSpc>
              <a:spcBef>
                <a:spcPts val="0"/>
              </a:spcBef>
              <a:spcAft>
                <a:spcPts val="0"/>
              </a:spcAft>
              <a:buClr>
                <a:schemeClr val="dk1"/>
              </a:buClr>
              <a:buSzPts val="3000"/>
              <a:buFont typeface="Arial"/>
              <a:buNone/>
            </a:pPr>
            <a:r>
              <a:t/>
            </a:r>
            <a:endParaRPr sz="3000"/>
          </a:p>
          <a:p>
            <a:pPr indent="0" lvl="0" marL="0" marR="0" rtl="0" algn="l">
              <a:lnSpc>
                <a:spcPct val="100000"/>
              </a:lnSpc>
              <a:spcBef>
                <a:spcPts val="0"/>
              </a:spcBef>
              <a:spcAft>
                <a:spcPts val="0"/>
              </a:spcAft>
              <a:buClr>
                <a:schemeClr val="dk1"/>
              </a:buClr>
              <a:buSzPts val="3000"/>
              <a:buFont typeface="Arial"/>
              <a:buNone/>
            </a:pPr>
            <a:r>
              <a:rPr b="1" lang="en-GB" sz="3000"/>
              <a:t>TELL</a:t>
            </a:r>
            <a:r>
              <a:rPr lang="en-GB" sz="3000"/>
              <a:t>:</a:t>
            </a:r>
            <a:endParaRPr/>
          </a:p>
          <a:p>
            <a:pPr indent="-285750" lvl="0" marL="285750" rtl="0" algn="l">
              <a:spcBef>
                <a:spcPts val="0"/>
              </a:spcBef>
              <a:spcAft>
                <a:spcPts val="0"/>
              </a:spcAft>
              <a:buClr>
                <a:schemeClr val="dk1"/>
              </a:buClr>
              <a:buSzPts val="3000"/>
              <a:buFont typeface="Arial"/>
              <a:buChar char="•"/>
            </a:pPr>
            <a:r>
              <a:rPr lang="en-GB" sz="3000"/>
              <a:t>M</a:t>
            </a:r>
            <a:r>
              <a:rPr i="0" lang="en-GB" sz="3000"/>
              <a:t>any children have online profiles that make them appear older than they actually are</a:t>
            </a:r>
            <a:r>
              <a:rPr lang="en-GB" sz="3000"/>
              <a:t> – exposing them to </a:t>
            </a:r>
            <a:r>
              <a:rPr b="1" lang="en-GB" sz="3000"/>
              <a:t>content inappropriate for their age and harmful online interaction </a:t>
            </a:r>
            <a:r>
              <a:rPr lang="en-GB" sz="3000"/>
              <a:t>with other users; for example: peer to </a:t>
            </a:r>
            <a:r>
              <a:rPr b="1" lang="en-GB" sz="3000"/>
              <a:t>peer pressure</a:t>
            </a:r>
            <a:r>
              <a:rPr lang="en-GB" sz="3000"/>
              <a:t>, commercial </a:t>
            </a:r>
            <a:r>
              <a:rPr b="1" lang="en-GB" sz="3000"/>
              <a:t>advertising</a:t>
            </a:r>
            <a:r>
              <a:rPr lang="en-GB" sz="3000"/>
              <a:t> and </a:t>
            </a:r>
            <a:r>
              <a:rPr b="1" lang="en-GB" sz="3000"/>
              <a:t>adults posing as childre</a:t>
            </a:r>
            <a:r>
              <a:rPr lang="en-GB" sz="3000"/>
              <a:t>n or young adults with the intention to </a:t>
            </a:r>
            <a:r>
              <a:rPr b="1" lang="en-GB" sz="3000"/>
              <a:t>groom</a:t>
            </a:r>
            <a:r>
              <a:rPr lang="en-GB" sz="3000"/>
              <a:t> or </a:t>
            </a:r>
            <a:r>
              <a:rPr b="1" lang="en-GB" sz="3000"/>
              <a:t>exploit</a:t>
            </a:r>
            <a:r>
              <a:rPr lang="en-GB" sz="3000"/>
              <a:t> them for </a:t>
            </a:r>
            <a:r>
              <a:rPr b="1" lang="en-GB" sz="3000"/>
              <a:t>sexual</a:t>
            </a:r>
            <a:r>
              <a:rPr lang="en-GB" sz="3000"/>
              <a:t>, </a:t>
            </a:r>
            <a:r>
              <a:rPr b="1" lang="en-GB" sz="3000"/>
              <a:t>criminal</a:t>
            </a:r>
            <a:r>
              <a:rPr lang="en-GB" sz="3000"/>
              <a:t>, </a:t>
            </a:r>
            <a:r>
              <a:rPr b="1" lang="en-GB" sz="3000"/>
              <a:t>financial</a:t>
            </a:r>
            <a:r>
              <a:rPr lang="en-GB" sz="3000"/>
              <a:t> or other purposes</a:t>
            </a:r>
            <a:endParaRPr b="1" sz="3000">
              <a:highlight>
                <a:srgbClr val="FFFFFF"/>
              </a:highlight>
            </a:endParaRPr>
          </a:p>
          <a:p>
            <a:pPr indent="-285750" lvl="0" marL="285750" rtl="0" algn="l">
              <a:spcBef>
                <a:spcPts val="0"/>
              </a:spcBef>
              <a:spcAft>
                <a:spcPts val="0"/>
              </a:spcAft>
              <a:buClr>
                <a:schemeClr val="dk1"/>
              </a:buClr>
              <a:buSzPts val="3000"/>
              <a:buFont typeface="Arial"/>
              <a:buChar char="•"/>
            </a:pPr>
            <a:r>
              <a:rPr b="1" lang="en-GB" sz="3000"/>
              <a:t>Addictive algorithms </a:t>
            </a:r>
            <a:r>
              <a:rPr b="1" i="0" lang="en-GB" sz="3000">
                <a:latin typeface="Arial"/>
                <a:ea typeface="Arial"/>
                <a:cs typeface="Arial"/>
                <a:sym typeface="Arial"/>
              </a:rPr>
              <a:t>can make it harder to take a break </a:t>
            </a:r>
            <a:r>
              <a:rPr i="0" lang="en-GB" sz="3000">
                <a:latin typeface="Arial"/>
                <a:ea typeface="Arial"/>
                <a:cs typeface="Arial"/>
                <a:sym typeface="Arial"/>
              </a:rPr>
              <a:t>and maintain a healthy balance between time on and offline</a:t>
            </a:r>
            <a:endParaRPr/>
          </a:p>
          <a:p>
            <a:pPr indent="-285750" lvl="0" marL="285750" rtl="0" algn="l">
              <a:spcBef>
                <a:spcPts val="0"/>
              </a:spcBef>
              <a:spcAft>
                <a:spcPts val="0"/>
              </a:spcAft>
              <a:buClr>
                <a:schemeClr val="dk1"/>
              </a:buClr>
              <a:buSzPts val="3000"/>
              <a:buFont typeface="Arial"/>
              <a:buChar char="•"/>
            </a:pPr>
            <a:r>
              <a:rPr lang="en-GB" sz="3000"/>
              <a:t>Algorithms can also target content similar to what you’ve already selected. This can prevent you from finding new ideas and perspectives, create </a:t>
            </a:r>
            <a:r>
              <a:rPr b="1" lang="en-GB" sz="3000"/>
              <a:t>misinformation and  reinforce stereotypes</a:t>
            </a:r>
            <a:r>
              <a:rPr lang="en-GB" sz="3000"/>
              <a:t>.</a:t>
            </a:r>
            <a:r>
              <a:rPr lang="en-GB" sz="3000">
                <a:highlight>
                  <a:srgbClr val="FFFF00"/>
                </a:highlight>
              </a:rPr>
              <a:t> </a:t>
            </a:r>
            <a:endParaRPr sz="3000"/>
          </a:p>
          <a:p>
            <a:pPr indent="0" lvl="0" marL="0" marR="0" rtl="0" algn="l">
              <a:lnSpc>
                <a:spcPct val="100000"/>
              </a:lnSpc>
              <a:spcBef>
                <a:spcPts val="0"/>
              </a:spcBef>
              <a:spcAft>
                <a:spcPts val="0"/>
              </a:spcAft>
              <a:buClr>
                <a:schemeClr val="dk1"/>
              </a:buClr>
              <a:buSzPts val="3000"/>
              <a:buFont typeface="Arial"/>
              <a:buNone/>
            </a:pPr>
            <a:r>
              <a:t/>
            </a:r>
            <a:endParaRPr sz="3000"/>
          </a:p>
        </p:txBody>
      </p:sp>
      <p:sp>
        <p:nvSpPr>
          <p:cNvPr id="166" name="Google Shape;166;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7" name="Google Shape;177;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3000"/>
              <a:buFont typeface="Arial"/>
              <a:buNone/>
            </a:pPr>
            <a:r>
              <a:rPr lang="en-GB" sz="3000"/>
              <a:t>Five-to-seven-year-olds are becoming increasingly present online, which may pose greater risks for them: Compared to last year, a higher proportion of all 5-7s use apps/sites to do each of these activities: </a:t>
            </a:r>
            <a:endParaRPr/>
          </a:p>
          <a:p>
            <a:pPr indent="-190500" lvl="0" marL="171450" rtl="0" algn="l">
              <a:spcBef>
                <a:spcPts val="0"/>
              </a:spcBef>
              <a:spcAft>
                <a:spcPts val="0"/>
              </a:spcAft>
              <a:buClr>
                <a:schemeClr val="dk1"/>
              </a:buClr>
              <a:buSzPts val="3000"/>
              <a:buFont typeface="Arial"/>
              <a:buChar char="•"/>
            </a:pPr>
            <a:r>
              <a:rPr lang="en-GB" sz="3000"/>
              <a:t>send messages or make voice/video calls (from 59% to 65%)</a:t>
            </a:r>
            <a:endParaRPr/>
          </a:p>
          <a:p>
            <a:pPr indent="-190500" lvl="0" marL="171450" rtl="0" algn="l">
              <a:spcBef>
                <a:spcPts val="0"/>
              </a:spcBef>
              <a:spcAft>
                <a:spcPts val="0"/>
              </a:spcAft>
              <a:buClr>
                <a:schemeClr val="dk1"/>
              </a:buClr>
              <a:buSzPts val="3000"/>
              <a:buFont typeface="Arial"/>
              <a:buChar char="•"/>
            </a:pPr>
            <a:r>
              <a:rPr lang="en-GB" sz="3000"/>
              <a:t>use social media apps or sites (from 30% to 38%)</a:t>
            </a:r>
            <a:endParaRPr/>
          </a:p>
          <a:p>
            <a:pPr indent="-190500" lvl="0" marL="171450" rtl="0" algn="l">
              <a:spcBef>
                <a:spcPts val="0"/>
              </a:spcBef>
              <a:spcAft>
                <a:spcPts val="0"/>
              </a:spcAft>
              <a:buClr>
                <a:schemeClr val="dk1"/>
              </a:buClr>
              <a:buSzPts val="3000"/>
              <a:buFont typeface="Arial"/>
              <a:buChar char="•"/>
            </a:pPr>
            <a:r>
              <a:rPr lang="en-GB" sz="3000"/>
              <a:t>watch livestreaming apps or sites (39% to 50%)</a:t>
            </a:r>
            <a:endParaRPr/>
          </a:p>
          <a:p>
            <a:pPr indent="-190500" lvl="0" marL="171450" rtl="0" algn="l">
              <a:spcBef>
                <a:spcPts val="0"/>
              </a:spcBef>
              <a:spcAft>
                <a:spcPts val="0"/>
              </a:spcAft>
              <a:buClr>
                <a:schemeClr val="dk1"/>
              </a:buClr>
              <a:buSzPts val="3000"/>
              <a:buFont typeface="Arial"/>
              <a:buChar char="•"/>
            </a:pPr>
            <a:r>
              <a:rPr lang="en-GB" sz="3000"/>
              <a:t>game online (34% to 41%). </a:t>
            </a:r>
            <a:endParaRPr/>
          </a:p>
          <a:p>
            <a:pPr indent="0" lvl="0" marL="0" rtl="0" algn="l">
              <a:spcBef>
                <a:spcPts val="0"/>
              </a:spcBef>
              <a:spcAft>
                <a:spcPts val="0"/>
              </a:spcAft>
              <a:buClr>
                <a:schemeClr val="dk1"/>
              </a:buClr>
              <a:buSzPts val="3000"/>
              <a:buFont typeface="Arial"/>
              <a:buNone/>
            </a:pPr>
            <a:r>
              <a:rPr lang="en-GB" sz="3000"/>
              <a:t>Children this age are also more likely to use WhatsApp (37% vs 29%), TikTok (30% vs 25%), Instagram (22% vs 14%) and Discord (4% vs. 2%) compared to last year.</a:t>
            </a:r>
            <a:endParaRPr b="0" i="0" sz="3000">
              <a:solidFill>
                <a:srgbClr val="202124"/>
              </a:solidFill>
              <a:latin typeface="arial"/>
              <a:ea typeface="arial"/>
              <a:cs typeface="arial"/>
              <a:sym typeface="arial"/>
            </a:endParaRPr>
          </a:p>
        </p:txBody>
      </p:sp>
      <p:sp>
        <p:nvSpPr>
          <p:cNvPr id="178" name="Google Shape;178;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7" name="Google Shape;187;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3000"/>
              <a:buFont typeface="Arial"/>
              <a:buNone/>
            </a:pPr>
            <a:r>
              <a:rPr lang="en-GB" sz="3000"/>
              <a:t>Linked to this, Ofcom ask parents of children who use social media apps/sites whether their child uses these independently or not, and 32% of parents of 5-7s in this category reported that their child does use them on their own, with a further 42% of parents saying they use social media with their child. Therefore, 5-7-year-olds are not only increasingly present online, but some are also independent in their use of certain sites/apps.</a:t>
            </a:r>
            <a:endParaRPr b="0" i="0" sz="3000">
              <a:solidFill>
                <a:srgbClr val="202124"/>
              </a:solidFill>
              <a:latin typeface="arial"/>
              <a:ea typeface="arial"/>
              <a:cs typeface="arial"/>
              <a:sym typeface="arial"/>
            </a:endParaRPr>
          </a:p>
        </p:txBody>
      </p:sp>
      <p:sp>
        <p:nvSpPr>
          <p:cNvPr id="188" name="Google Shape;188;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 name="Shape 46"/>
        <p:cNvGrpSpPr/>
        <p:nvPr/>
      </p:nvGrpSpPr>
      <p:grpSpPr>
        <a:xfrm>
          <a:off x="0" y="0"/>
          <a:ext cx="0" cy="0"/>
          <a:chOff x="0" y="0"/>
          <a:chExt cx="0" cy="0"/>
        </a:xfrm>
      </p:grpSpPr>
      <p:sp>
        <p:nvSpPr>
          <p:cNvPr id="47" name="Google Shape;47;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 name="Google Shape;48;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3300"/>
              <a:buFont typeface="Calibri"/>
              <a:buNone/>
            </a:pPr>
            <a:r>
              <a:t/>
            </a:r>
            <a:endParaRPr/>
          </a:p>
        </p:txBody>
      </p:sp>
      <p:sp>
        <p:nvSpPr>
          <p:cNvPr id="49" name="Google Shape;49;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8" name="Google Shape;58;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300"/>
              <a:buFont typeface="Arial"/>
              <a:buNone/>
            </a:pPr>
            <a:r>
              <a:rPr lang="en-GB"/>
              <a:t>Parents’ concerns about their child’s screentime increases with age - Overall, four in ten (39%) parents of children aged 3-17 report finding it hard to control their child’s screentime. This increases with age, going from a third (34%) for parents of 3-4-year-olds to half (49%) of parents of 16-17-year-olds. </a:t>
            </a:r>
            <a:endParaRPr/>
          </a:p>
          <a:p>
            <a:pPr indent="0" lvl="0" marL="0" marR="0" rtl="0" algn="l">
              <a:lnSpc>
                <a:spcPct val="100000"/>
              </a:lnSpc>
              <a:spcBef>
                <a:spcPts val="0"/>
              </a:spcBef>
              <a:spcAft>
                <a:spcPts val="0"/>
              </a:spcAft>
              <a:buClr>
                <a:schemeClr val="dk1"/>
              </a:buClr>
              <a:buSzPts val="3300"/>
              <a:buFont typeface="Arial"/>
              <a:buNone/>
            </a:pPr>
            <a:r>
              <a:rPr lang="en-GB"/>
              <a:t>Threequarters (74%) of parents aged 3-4 agreed that their child had a good balance, compared to just over half of parents of older children (56% and 55% for parents of children aged 12-15 and 16-17 respectively).</a:t>
            </a:r>
            <a:endParaRPr/>
          </a:p>
        </p:txBody>
      </p:sp>
      <p:sp>
        <p:nvSpPr>
          <p:cNvPr id="59" name="Google Shape;59;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2" name="Google Shape;72;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300"/>
              <a:buFont typeface="Arial"/>
              <a:buNone/>
            </a:pPr>
            <a:r>
              <a:rPr b="1" lang="en-GB"/>
              <a:t>ASK</a:t>
            </a:r>
            <a:r>
              <a:rPr lang="en-GB"/>
              <a:t> – Do you think lots of screentime is a bad thing generally? Why? How long is OK?</a:t>
            </a:r>
            <a:endParaRPr/>
          </a:p>
          <a:p>
            <a:pPr indent="0" lvl="0" marL="0" marR="0" rtl="0" algn="l">
              <a:lnSpc>
                <a:spcPct val="100000"/>
              </a:lnSpc>
              <a:spcBef>
                <a:spcPts val="0"/>
              </a:spcBef>
              <a:spcAft>
                <a:spcPts val="0"/>
              </a:spcAft>
              <a:buClr>
                <a:schemeClr val="dk1"/>
              </a:buClr>
              <a:buSzPts val="3300"/>
              <a:buFont typeface="Arial"/>
              <a:buNone/>
            </a:pPr>
            <a:r>
              <a:rPr b="1" lang="en-GB"/>
              <a:t>SHARE </a:t>
            </a:r>
            <a:r>
              <a:rPr lang="en-GB"/>
              <a:t>- </a:t>
            </a:r>
            <a:r>
              <a:rPr b="1" i="0" lang="en-GB">
                <a:solidFill>
                  <a:srgbClr val="3C4245"/>
                </a:solidFill>
                <a:latin typeface="Noto Sans"/>
                <a:ea typeface="Noto Sans"/>
                <a:cs typeface="Noto Sans"/>
                <a:sym typeface="Noto Sans"/>
              </a:rPr>
              <a:t>World Health Organization (WHO) recommendations </a:t>
            </a:r>
            <a:r>
              <a:rPr b="0" i="0" lang="en-GB">
                <a:solidFill>
                  <a:srgbClr val="3C4245"/>
                </a:solidFill>
                <a:latin typeface="Noto Sans"/>
                <a:ea typeface="Noto Sans"/>
                <a:cs typeface="Noto Sans"/>
                <a:sym typeface="Noto Sans"/>
              </a:rPr>
              <a:t>and research: </a:t>
            </a:r>
            <a:endParaRPr/>
          </a:p>
          <a:p>
            <a:pPr indent="-209550" lvl="0" marL="171450" marR="0" rtl="0" algn="l">
              <a:lnSpc>
                <a:spcPct val="100000"/>
              </a:lnSpc>
              <a:spcBef>
                <a:spcPts val="0"/>
              </a:spcBef>
              <a:spcAft>
                <a:spcPts val="0"/>
              </a:spcAft>
              <a:buClr>
                <a:srgbClr val="3C4245"/>
              </a:buClr>
              <a:buSzPts val="3300"/>
              <a:buFont typeface="Arial"/>
              <a:buChar char="•"/>
            </a:pPr>
            <a:r>
              <a:rPr b="0" i="0" lang="en-GB">
                <a:solidFill>
                  <a:srgbClr val="3C4245"/>
                </a:solidFill>
                <a:latin typeface="Noto Sans"/>
                <a:ea typeface="Noto Sans"/>
                <a:cs typeface="Noto Sans"/>
                <a:sym typeface="Noto Sans"/>
              </a:rPr>
              <a:t>Infants (1 – 2 years) are recommended no screentime, whilst for 2 – 4-year-olds sedentary screen time should be no more than 1 hour; less is better. </a:t>
            </a:r>
            <a:endParaRPr/>
          </a:p>
          <a:p>
            <a:pPr indent="-209550" lvl="0" marL="171450" marR="0" rtl="0" algn="l">
              <a:lnSpc>
                <a:spcPct val="100000"/>
              </a:lnSpc>
              <a:spcBef>
                <a:spcPts val="0"/>
              </a:spcBef>
              <a:spcAft>
                <a:spcPts val="0"/>
              </a:spcAft>
              <a:buClr>
                <a:srgbClr val="3C4245"/>
              </a:buClr>
              <a:buSzPts val="3300"/>
              <a:buFont typeface="Arial"/>
              <a:buChar char="•"/>
            </a:pPr>
            <a:r>
              <a:rPr b="0" i="0" lang="en-GB">
                <a:solidFill>
                  <a:srgbClr val="3C4245"/>
                </a:solidFill>
                <a:latin typeface="Noto Sans"/>
                <a:ea typeface="Noto Sans"/>
                <a:cs typeface="Noto Sans"/>
                <a:sym typeface="Noto Sans"/>
              </a:rPr>
              <a:t>When sedentary, engaging in reading and storytelling with a caregiver is encouraged</a:t>
            </a:r>
            <a:endParaRPr/>
          </a:p>
          <a:p>
            <a:pPr indent="-209550" lvl="0" marL="171450" marR="0" rtl="0" algn="l">
              <a:lnSpc>
                <a:spcPct val="100000"/>
              </a:lnSpc>
              <a:spcBef>
                <a:spcPts val="0"/>
              </a:spcBef>
              <a:spcAft>
                <a:spcPts val="0"/>
              </a:spcAft>
              <a:buClr>
                <a:srgbClr val="3C4245"/>
              </a:buClr>
              <a:buSzPts val="3300"/>
              <a:buFont typeface="Arial"/>
              <a:buChar char="•"/>
            </a:pPr>
            <a:r>
              <a:rPr b="0" i="0" lang="en-GB">
                <a:solidFill>
                  <a:srgbClr val="3C4245"/>
                </a:solidFill>
                <a:latin typeface="Noto Sans"/>
                <a:ea typeface="Noto Sans"/>
                <a:cs typeface="Noto Sans"/>
                <a:sym typeface="Noto Sans"/>
              </a:rPr>
              <a:t>Improving physical activity, reducing sedentary screen time and ensuring quality sleep in young children will improve their physical, mental health and wellbeing, and help prevent childhood obesity and associated diseases later in life. </a:t>
            </a:r>
            <a:endParaRPr/>
          </a:p>
          <a:p>
            <a:pPr indent="0" lvl="0" marL="0" marR="0" rtl="0" algn="l">
              <a:lnSpc>
                <a:spcPct val="100000"/>
              </a:lnSpc>
              <a:spcBef>
                <a:spcPts val="0"/>
              </a:spcBef>
              <a:spcAft>
                <a:spcPts val="0"/>
              </a:spcAft>
              <a:buClr>
                <a:schemeClr val="dk1"/>
              </a:buClr>
              <a:buSzPts val="3300"/>
              <a:buFont typeface="Arial"/>
              <a:buNone/>
            </a:pPr>
            <a:r>
              <a:rPr b="1" lang="en-GB"/>
              <a:t>TELL </a:t>
            </a:r>
            <a:r>
              <a:rPr lang="en-GB"/>
              <a:t>– It’s not how long they are online but what and when they are doing that counts - take them through the </a:t>
            </a:r>
            <a:r>
              <a:rPr b="1" lang="en-GB"/>
              <a:t>UK Chief Medical Officer’s advice poster above for examples</a:t>
            </a:r>
            <a:endParaRPr/>
          </a:p>
          <a:p>
            <a:pPr indent="0" lvl="0" marL="0" marR="0" rtl="0" algn="l">
              <a:lnSpc>
                <a:spcPct val="100000"/>
              </a:lnSpc>
              <a:spcBef>
                <a:spcPts val="0"/>
              </a:spcBef>
              <a:spcAft>
                <a:spcPts val="0"/>
              </a:spcAft>
              <a:buClr>
                <a:schemeClr val="dk1"/>
              </a:buClr>
              <a:buSzPts val="3300"/>
              <a:buFont typeface="Arial"/>
              <a:buNone/>
            </a:pPr>
            <a:r>
              <a:rPr b="1" lang="en-GB"/>
              <a:t>EXPLAIN</a:t>
            </a:r>
            <a:r>
              <a:rPr lang="en-GB"/>
              <a:t> – the </a:t>
            </a:r>
            <a:r>
              <a:rPr b="1" lang="en-GB"/>
              <a:t>Digital 5 A day </a:t>
            </a:r>
            <a:r>
              <a:rPr lang="en-GB"/>
              <a:t>gives children and parents easy to follow practical steps to achieve a healthy well balanced digital diet, by encouraging them to reach of the targets in the pie chart – share some examples with them https://www.childrenscommissioner.gov.uk/digital/5-a-day/ </a:t>
            </a:r>
            <a:endParaRPr/>
          </a:p>
          <a:p>
            <a:pPr indent="0" lvl="0" marL="0" marR="0" rtl="0" algn="l">
              <a:lnSpc>
                <a:spcPct val="100000"/>
              </a:lnSpc>
              <a:spcBef>
                <a:spcPts val="0"/>
              </a:spcBef>
              <a:spcAft>
                <a:spcPts val="0"/>
              </a:spcAft>
              <a:buClr>
                <a:schemeClr val="dk1"/>
              </a:buClr>
              <a:buSzPts val="3300"/>
              <a:buFont typeface="Arial"/>
              <a:buNone/>
            </a:pPr>
            <a:r>
              <a:t/>
            </a:r>
            <a:endParaRPr/>
          </a:p>
        </p:txBody>
      </p:sp>
      <p:sp>
        <p:nvSpPr>
          <p:cNvPr id="73" name="Google Shape;73;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3" name="Google Shape;83;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300"/>
              <a:buFont typeface="Arial"/>
              <a:buNone/>
            </a:pPr>
            <a:r>
              <a:rPr b="1" lang="en-GB"/>
              <a:t>REMIND</a:t>
            </a:r>
            <a:r>
              <a:rPr lang="en-GB"/>
              <a:t> – it’s important to model good behaviour when it comes to device use, as children will follow our example. The same goes for ‘sharenting’ (see slide 22)</a:t>
            </a:r>
            <a:endParaRPr/>
          </a:p>
        </p:txBody>
      </p:sp>
      <p:sp>
        <p:nvSpPr>
          <p:cNvPr id="84" name="Google Shape;84;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7" name="Google Shape;97;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en-GB"/>
              <a:t>PLAY VIDEO </a:t>
            </a:r>
            <a:r>
              <a:rPr lang="en-GB"/>
              <a:t>– ‘</a:t>
            </a:r>
            <a:r>
              <a:rPr b="1" i="0" lang="en-GB">
                <a:solidFill>
                  <a:srgbClr val="0F0F0F"/>
                </a:solidFill>
                <a:highlight>
                  <a:srgbClr val="FFFFFF"/>
                </a:highlight>
                <a:latin typeface="Roboto"/>
                <a:ea typeface="Roboto"/>
                <a:cs typeface="Roboto"/>
                <a:sym typeface="Roboto"/>
              </a:rPr>
              <a:t>Life Online - What Grownups Just Don't Get!’</a:t>
            </a:r>
            <a:endParaRPr/>
          </a:p>
          <a:p>
            <a:pPr indent="0" lvl="0" marL="0" rtl="0" algn="l">
              <a:spcBef>
                <a:spcPts val="0"/>
              </a:spcBef>
              <a:spcAft>
                <a:spcPts val="0"/>
              </a:spcAft>
              <a:buNone/>
            </a:pPr>
            <a:r>
              <a:rPr b="0" i="0" lang="en-GB">
                <a:solidFill>
                  <a:srgbClr val="131313"/>
                </a:solidFill>
                <a:latin typeface="Roboto"/>
                <a:ea typeface="Roboto"/>
                <a:cs typeface="Roboto"/>
                <a:sym typeface="Roboto"/>
              </a:rPr>
              <a:t>This video is part of our playlist on what children and young people actually think about some of the top topics and hot potatoes of the day in 2024. You can discuss key points from this to facilitate conversations to break down barriers to keeping children safe online.</a:t>
            </a:r>
            <a:endParaRPr b="1" i="0">
              <a:solidFill>
                <a:srgbClr val="0F0F0F"/>
              </a:solidFill>
              <a:highlight>
                <a:srgbClr val="FFFFFF"/>
              </a:highlight>
              <a:latin typeface="Roboto"/>
              <a:ea typeface="Roboto"/>
              <a:cs typeface="Roboto"/>
              <a:sym typeface="Roboto"/>
            </a:endParaRPr>
          </a:p>
          <a:p>
            <a:pPr indent="0" lvl="0" marL="0" marR="0" rtl="0" algn="l">
              <a:lnSpc>
                <a:spcPct val="100000"/>
              </a:lnSpc>
              <a:spcBef>
                <a:spcPts val="0"/>
              </a:spcBef>
              <a:spcAft>
                <a:spcPts val="0"/>
              </a:spcAft>
              <a:buClr>
                <a:schemeClr val="dk1"/>
              </a:buClr>
              <a:buSzPts val="3300"/>
              <a:buFont typeface="Arial"/>
              <a:buNone/>
            </a:pPr>
            <a:r>
              <a:t/>
            </a:r>
            <a:endParaRPr/>
          </a:p>
          <a:p>
            <a:pPr indent="0" lvl="0" marL="0" marR="0" rtl="0" algn="l">
              <a:lnSpc>
                <a:spcPct val="100000"/>
              </a:lnSpc>
              <a:spcBef>
                <a:spcPts val="0"/>
              </a:spcBef>
              <a:spcAft>
                <a:spcPts val="0"/>
              </a:spcAft>
              <a:buClr>
                <a:schemeClr val="dk1"/>
              </a:buClr>
              <a:buSzPts val="3300"/>
              <a:buFont typeface="Arial"/>
              <a:buNone/>
            </a:pPr>
            <a:r>
              <a:rPr lang="en-GB"/>
              <a:t>https://youtu.be/Lde52EtjljQ?si=QZSHL0Gn31LRCO1T </a:t>
            </a:r>
            <a:endParaRPr/>
          </a:p>
        </p:txBody>
      </p:sp>
      <p:sp>
        <p:nvSpPr>
          <p:cNvPr id="98" name="Google Shape;98;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6" name="Google Shape;106;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3300"/>
              <a:buFont typeface="Calibri"/>
              <a:buNone/>
            </a:pPr>
            <a:r>
              <a:t/>
            </a:r>
            <a:endParaRPr/>
          </a:p>
        </p:txBody>
      </p:sp>
      <p:sp>
        <p:nvSpPr>
          <p:cNvPr id="107" name="Google Shape;107;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6" name="Google Shape;116;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300"/>
              <a:buFont typeface="Arial"/>
              <a:buNone/>
            </a:pPr>
            <a:r>
              <a:rPr lang="en-GB"/>
              <a:t>Only a third of parents know the correct minimum age requirement for most social media platforms. </a:t>
            </a:r>
            <a:r>
              <a:rPr b="1" lang="en-GB"/>
              <a:t>Although the majority of parents of all 3-17s (84%) are aware that there are minimum age requirements for using most social media apps or sites, only a third (32%) think, correctly, that the minimum age requirement for most social media sites and apps is 13. </a:t>
            </a:r>
            <a:r>
              <a:rPr lang="en-GB"/>
              <a:t>However, a further 31% put the minimum age at 14 or above. More than a third (36%) of parents of all 3-17s say they would allow their child to have a profile on sites or apps before they had reached the minimum age required. While this is unchanged at an overall level since 2022, there has been an increase in the proportion of parents of all 5-7s who say they would do this (30% vs 25% in 2022).</a:t>
            </a:r>
            <a:endParaRPr/>
          </a:p>
        </p:txBody>
      </p:sp>
      <p:sp>
        <p:nvSpPr>
          <p:cNvPr id="117" name="Google Shape;117;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1" name="Google Shape;131;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3300"/>
              <a:buFont typeface="Arial"/>
              <a:buNone/>
            </a:pPr>
            <a:r>
              <a:rPr lang="en-GB"/>
              <a:t>Up to a quarter of children aged 8-17 said they had changed their date of birth on their profile since initially setting it up. </a:t>
            </a:r>
            <a:endParaRPr/>
          </a:p>
          <a:p>
            <a:pPr indent="0" lvl="0" marL="0" rtl="0" algn="l">
              <a:spcBef>
                <a:spcPts val="0"/>
              </a:spcBef>
              <a:spcAft>
                <a:spcPts val="0"/>
              </a:spcAft>
              <a:buClr>
                <a:schemeClr val="dk1"/>
              </a:buClr>
              <a:buSzPts val="3300"/>
              <a:buFont typeface="Arial"/>
              <a:buNone/>
            </a:pPr>
            <a:r>
              <a:rPr lang="en-GB"/>
              <a:t>• This was most likely to be cited for Facebook (24%) and TikTok (23%), followed by Instagram and X/Twitter (both 19%). </a:t>
            </a:r>
            <a:endParaRPr/>
          </a:p>
          <a:p>
            <a:pPr indent="0" lvl="0" marL="0" rtl="0" algn="l">
              <a:spcBef>
                <a:spcPts val="0"/>
              </a:spcBef>
              <a:spcAft>
                <a:spcPts val="0"/>
              </a:spcAft>
              <a:buClr>
                <a:schemeClr val="dk1"/>
              </a:buClr>
              <a:buSzPts val="3300"/>
              <a:buFont typeface="Arial"/>
              <a:buNone/>
            </a:pPr>
            <a:r>
              <a:rPr lang="en-GB"/>
              <a:t>• Proportions doing this were higher among 8-12s for both TikTok and Instagram.</a:t>
            </a:r>
            <a:endParaRPr b="0" i="0">
              <a:solidFill>
                <a:srgbClr val="202124"/>
              </a:solidFill>
              <a:latin typeface="arial"/>
              <a:ea typeface="arial"/>
              <a:cs typeface="arial"/>
              <a:sym typeface="arial"/>
            </a:endParaRPr>
          </a:p>
          <a:p>
            <a:pPr indent="0" lvl="0" marL="0" rtl="0" algn="l">
              <a:spcBef>
                <a:spcPts val="0"/>
              </a:spcBef>
              <a:spcAft>
                <a:spcPts val="0"/>
              </a:spcAft>
              <a:buClr>
                <a:srgbClr val="202124"/>
              </a:buClr>
              <a:buSzPts val="3300"/>
              <a:buFont typeface="Arial"/>
              <a:buNone/>
            </a:pPr>
            <a:r>
              <a:rPr b="0" i="0" lang="en-GB">
                <a:solidFill>
                  <a:srgbClr val="202124"/>
                </a:solidFill>
                <a:latin typeface="arial"/>
                <a:ea typeface="arial"/>
                <a:cs typeface="arial"/>
                <a:sym typeface="arial"/>
              </a:rPr>
              <a:t>-</a:t>
            </a:r>
            <a:endParaRPr/>
          </a:p>
        </p:txBody>
      </p:sp>
      <p:sp>
        <p:nvSpPr>
          <p:cNvPr id="132" name="Google Shape;132;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p:cSld name="1_Title and Content">
    <p:spTree>
      <p:nvGrpSpPr>
        <p:cNvPr id="15" name="Shape 15"/>
        <p:cNvGrpSpPr/>
        <p:nvPr/>
      </p:nvGrpSpPr>
      <p:grpSpPr>
        <a:xfrm>
          <a:off x="0" y="0"/>
          <a:ext cx="0" cy="0"/>
          <a:chOff x="0" y="0"/>
          <a:chExt cx="0" cy="0"/>
        </a:xfrm>
      </p:grpSpPr>
      <p:pic>
        <p:nvPicPr>
          <p:cNvPr descr="A red and black rectangular sign with white text&#10;&#10;Description automatically generated with low confidence" id="16" name="Google Shape;16;p17"/>
          <p:cNvPicPr preferRelativeResize="0"/>
          <p:nvPr/>
        </p:nvPicPr>
        <p:blipFill rotWithShape="1">
          <a:blip r:embed="rId2">
            <a:alphaModFix/>
          </a:blip>
          <a:srcRect b="0" l="0" r="0" t="0"/>
          <a:stretch/>
        </p:blipFill>
        <p:spPr>
          <a:xfrm>
            <a:off x="173003" y="5931016"/>
            <a:ext cx="1138484" cy="80135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and Content">
  <p:cSld name="2_Title and Content">
    <p:spTree>
      <p:nvGrpSpPr>
        <p:cNvPr id="17" name="Shape 17"/>
        <p:cNvGrpSpPr/>
        <p:nvPr/>
      </p:nvGrpSpPr>
      <p:grpSpPr>
        <a:xfrm>
          <a:off x="0" y="0"/>
          <a:ext cx="0" cy="0"/>
          <a:chOff x="0" y="0"/>
          <a:chExt cx="0" cy="0"/>
        </a:xfrm>
      </p:grpSpPr>
      <p:sp>
        <p:nvSpPr>
          <p:cNvPr id="18" name="Google Shape;18;p1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Clr>
                <a:srgbClr val="3F3F3F"/>
              </a:buClr>
              <a:buSzPts val="2800"/>
              <a:buChar char="•"/>
              <a:defRPr>
                <a:solidFill>
                  <a:srgbClr val="3F3F3F"/>
                </a:solidFill>
              </a:defRPr>
            </a:lvl1pPr>
            <a:lvl2pPr indent="-381000" lvl="1" marL="914400" algn="l">
              <a:lnSpc>
                <a:spcPct val="90000"/>
              </a:lnSpc>
              <a:spcBef>
                <a:spcPts val="500"/>
              </a:spcBef>
              <a:spcAft>
                <a:spcPts val="0"/>
              </a:spcAft>
              <a:buClr>
                <a:srgbClr val="3F3F3F"/>
              </a:buClr>
              <a:buSzPts val="2400"/>
              <a:buChar char="•"/>
              <a:defRPr>
                <a:solidFill>
                  <a:srgbClr val="3F3F3F"/>
                </a:solidFill>
              </a:defRPr>
            </a:lvl2pPr>
            <a:lvl3pPr indent="-355600" lvl="2" marL="1371600" algn="l">
              <a:lnSpc>
                <a:spcPct val="90000"/>
              </a:lnSpc>
              <a:spcBef>
                <a:spcPts val="500"/>
              </a:spcBef>
              <a:spcAft>
                <a:spcPts val="0"/>
              </a:spcAft>
              <a:buClr>
                <a:srgbClr val="3F3F3F"/>
              </a:buClr>
              <a:buSzPts val="2000"/>
              <a:buChar char="•"/>
              <a:defRPr>
                <a:solidFill>
                  <a:srgbClr val="3F3F3F"/>
                </a:solidFill>
              </a:defRPr>
            </a:lvl3pPr>
            <a:lvl4pPr indent="-342900" lvl="3" marL="1828800" algn="l">
              <a:lnSpc>
                <a:spcPct val="90000"/>
              </a:lnSpc>
              <a:spcBef>
                <a:spcPts val="500"/>
              </a:spcBef>
              <a:spcAft>
                <a:spcPts val="0"/>
              </a:spcAft>
              <a:buClr>
                <a:srgbClr val="3F3F3F"/>
              </a:buClr>
              <a:buSzPts val="1800"/>
              <a:buChar char="•"/>
              <a:defRPr>
                <a:solidFill>
                  <a:srgbClr val="3F3F3F"/>
                </a:solidFill>
              </a:defRPr>
            </a:lvl4pPr>
            <a:lvl5pPr indent="-342900" lvl="4" marL="2286000" algn="l">
              <a:lnSpc>
                <a:spcPct val="90000"/>
              </a:lnSpc>
              <a:spcBef>
                <a:spcPts val="500"/>
              </a:spcBef>
              <a:spcAft>
                <a:spcPts val="0"/>
              </a:spcAft>
              <a:buClr>
                <a:srgbClr val="3F3F3F"/>
              </a:buClr>
              <a:buSzPts val="1800"/>
              <a:buChar char="•"/>
              <a:defRPr>
                <a:solidFill>
                  <a:srgbClr val="3F3F3F"/>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9" name="Google Shape;19;p1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0" name="Google Shape;20;p18"/>
          <p:cNvSpPr txBox="1"/>
          <p:nvPr>
            <p:ph idx="11" type="ftr"/>
          </p:nvPr>
        </p:nvSpPr>
        <p:spPr>
          <a:xfrm>
            <a:off x="432000" y="6365893"/>
            <a:ext cx="4114800" cy="22671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GB"/>
              <a:t>‹#›</a:t>
            </a:fld>
            <a:endParaRPr/>
          </a:p>
        </p:txBody>
      </p:sp>
      <p:sp>
        <p:nvSpPr>
          <p:cNvPr id="22" name="Google Shape;22;p18"/>
          <p:cNvSpPr txBox="1"/>
          <p:nvPr/>
        </p:nvSpPr>
        <p:spPr>
          <a:xfrm>
            <a:off x="6003634" y="127000"/>
            <a:ext cx="184731"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23" name="Google Shape;23;p18"/>
          <p:cNvSpPr txBox="1"/>
          <p:nvPr/>
        </p:nvSpPr>
        <p:spPr>
          <a:xfrm>
            <a:off x="6003634" y="6361668"/>
            <a:ext cx="184731"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pic>
        <p:nvPicPr>
          <p:cNvPr descr="A red and black rectangular sign with white text&#10;&#10;Description automatically generated with low confidence" id="24" name="Google Shape;24;p18"/>
          <p:cNvPicPr preferRelativeResize="0"/>
          <p:nvPr/>
        </p:nvPicPr>
        <p:blipFill rotWithShape="1">
          <a:blip r:embed="rId2">
            <a:alphaModFix/>
          </a:blip>
          <a:srcRect b="0" l="0" r="0" t="0"/>
          <a:stretch/>
        </p:blipFill>
        <p:spPr>
          <a:xfrm>
            <a:off x="173003" y="5931016"/>
            <a:ext cx="1138484" cy="801355"/>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25" name="Shape 25"/>
        <p:cNvGrpSpPr/>
        <p:nvPr/>
      </p:nvGrpSpPr>
      <p:grpSpPr>
        <a:xfrm>
          <a:off x="0" y="0"/>
          <a:ext cx="0" cy="0"/>
          <a:chOff x="0" y="0"/>
          <a:chExt cx="0" cy="0"/>
        </a:xfrm>
      </p:grpSpPr>
      <p:pic>
        <p:nvPicPr>
          <p:cNvPr descr="A red and black rectangular sign with white text&#10;&#10;Description automatically generated with low confidence" id="26" name="Google Shape;26;p19"/>
          <p:cNvPicPr preferRelativeResize="0"/>
          <p:nvPr/>
        </p:nvPicPr>
        <p:blipFill rotWithShape="1">
          <a:blip r:embed="rId2">
            <a:alphaModFix/>
          </a:blip>
          <a:srcRect b="0" l="0" r="0" t="0"/>
          <a:stretch/>
        </p:blipFill>
        <p:spPr>
          <a:xfrm>
            <a:off x="173003" y="5931016"/>
            <a:ext cx="1138484" cy="801355"/>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png"/><Relationship Id="rId4" Type="http://schemas.openxmlformats.org/officeDocument/2006/relationships/image" Target="../media/image7.jpg"/><Relationship Id="rId11" Type="http://schemas.openxmlformats.org/officeDocument/2006/relationships/image" Target="../media/image13.png"/><Relationship Id="rId10" Type="http://schemas.openxmlformats.org/officeDocument/2006/relationships/image" Target="../media/image20.png"/><Relationship Id="rId12" Type="http://schemas.openxmlformats.org/officeDocument/2006/relationships/image" Target="../media/image2.jpg"/><Relationship Id="rId9" Type="http://schemas.openxmlformats.org/officeDocument/2006/relationships/image" Target="../media/image18.png"/><Relationship Id="rId5" Type="http://schemas.openxmlformats.org/officeDocument/2006/relationships/image" Target="../media/image6.png"/><Relationship Id="rId6" Type="http://schemas.openxmlformats.org/officeDocument/2006/relationships/image" Target="../media/image4.png"/><Relationship Id="rId7" Type="http://schemas.openxmlformats.org/officeDocument/2006/relationships/image" Target="../media/image12.png"/><Relationship Id="rId8" Type="http://schemas.openxmlformats.org/officeDocument/2006/relationships/image" Target="../media/image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29.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hyperlink" Target="https://www.ofcom.org.uk/siteassets/resources/documents/research-and-data/online-research/keeping-children-safe-online/childrens-online-user-ages/online-nations-2023/childrens-user-age-2023---chart-pack" TargetMode="External"/><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2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9.pn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0.jpg"/><Relationship Id="rId4" Type="http://schemas.openxmlformats.org/officeDocument/2006/relationships/image" Target="../media/image1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hyperlink" Target="https://screentime.lgfl.net/" TargetMode="External"/><Relationship Id="rId4" Type="http://schemas.openxmlformats.org/officeDocument/2006/relationships/image" Target="../media/image25.png"/><Relationship Id="rId5" Type="http://schemas.openxmlformats.org/officeDocument/2006/relationships/image" Target="../media/image9.png"/><Relationship Id="rId6" Type="http://schemas.openxmlformats.org/officeDocument/2006/relationships/image" Target="../media/image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hyperlink" Target="https://parentsafe.lgfl.net/" TargetMode="External"/><Relationship Id="rId4" Type="http://schemas.openxmlformats.org/officeDocument/2006/relationships/image" Target="../media/image24.png"/><Relationship Id="rId5"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27.png"/><Relationship Id="rId4" Type="http://schemas.openxmlformats.org/officeDocument/2006/relationships/image" Target="../media/image2.jpg"/><Relationship Id="rId5"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2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0.jpg"/><Relationship Id="rId4" Type="http://schemas.openxmlformats.org/officeDocument/2006/relationships/image" Target="../media/image14.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hyperlink" Target="http://www.commonsensemedia.org/" TargetMode="External"/><Relationship Id="rId4" Type="http://schemas.openxmlformats.org/officeDocument/2006/relationships/image" Target="../media/image2.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26.jpg"/><Relationship Id="rId4" Type="http://schemas.openxmlformats.org/officeDocument/2006/relationships/hyperlink" Target="https://www.ofcom.org.uk/__data/assets/pdf_file/0025/283048/Childrens-Media-Literacy-Report-2024.pdf" TargetMode="External"/><Relationship Id="rId5"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 name="Shape 31"/>
        <p:cNvGrpSpPr/>
        <p:nvPr/>
      </p:nvGrpSpPr>
      <p:grpSpPr>
        <a:xfrm>
          <a:off x="0" y="0"/>
          <a:ext cx="0" cy="0"/>
          <a:chOff x="0" y="0"/>
          <a:chExt cx="0" cy="0"/>
        </a:xfrm>
      </p:grpSpPr>
      <p:cxnSp>
        <p:nvCxnSpPr>
          <p:cNvPr id="32" name="Google Shape;32;p1"/>
          <p:cNvCxnSpPr/>
          <p:nvPr/>
        </p:nvCxnSpPr>
        <p:spPr>
          <a:xfrm>
            <a:off x="0" y="0"/>
            <a:ext cx="914400" cy="0"/>
          </a:xfrm>
          <a:prstGeom prst="straightConnector1">
            <a:avLst/>
          </a:prstGeom>
          <a:noFill/>
          <a:ln cap="flat" cmpd="sng" w="9525">
            <a:solidFill>
              <a:srgbClr val="FBFFFF"/>
            </a:solidFill>
            <a:prstDash val="solid"/>
            <a:miter lim="800000"/>
            <a:headEnd len="sm" w="sm" type="none"/>
            <a:tailEnd len="sm" w="sm" type="none"/>
          </a:ln>
        </p:spPr>
      </p:cxnSp>
      <p:sp>
        <p:nvSpPr>
          <p:cNvPr id="33" name="Google Shape;33;p1"/>
          <p:cNvSpPr/>
          <p:nvPr/>
        </p:nvSpPr>
        <p:spPr>
          <a:xfrm>
            <a:off x="4397147" y="4696480"/>
            <a:ext cx="7204303" cy="1964440"/>
          </a:xfrm>
          <a:prstGeom prst="rect">
            <a:avLst/>
          </a:prstGeom>
          <a:noFill/>
          <a:ln>
            <a:noFill/>
          </a:ln>
        </p:spPr>
        <p:txBody>
          <a:bodyPr anchorCtr="0" anchor="b" bIns="45700" lIns="91425" spcFirstLastPara="1" rIns="91425" wrap="square" tIns="45700">
            <a:normAutofit/>
          </a:bodyPr>
          <a:lstStyle/>
          <a:p>
            <a:pPr indent="0" lvl="0" marL="0" marR="0" rtl="0" algn="l">
              <a:lnSpc>
                <a:spcPct val="110000"/>
              </a:lnSpc>
              <a:spcBef>
                <a:spcPts val="0"/>
              </a:spcBef>
              <a:spcAft>
                <a:spcPts val="0"/>
              </a:spcAft>
              <a:buNone/>
            </a:pPr>
            <a:r>
              <a:t/>
            </a:r>
            <a:endParaRPr b="0" i="0" sz="2200" u="none" cap="none" strike="noStrike">
              <a:solidFill>
                <a:schemeClr val="dk1"/>
              </a:solidFill>
              <a:latin typeface="Calibri"/>
              <a:ea typeface="Calibri"/>
              <a:cs typeface="Calibri"/>
              <a:sym typeface="Calibri"/>
            </a:endParaRPr>
          </a:p>
        </p:txBody>
      </p:sp>
      <p:sp>
        <p:nvSpPr>
          <p:cNvPr id="34" name="Google Shape;34;p1"/>
          <p:cNvSpPr/>
          <p:nvPr/>
        </p:nvSpPr>
        <p:spPr>
          <a:xfrm>
            <a:off x="-2" y="-13159"/>
            <a:ext cx="12172581" cy="1188182"/>
          </a:xfrm>
          <a:prstGeom prst="rect">
            <a:avLst/>
          </a:prstGeom>
          <a:solidFill>
            <a:schemeClr val="dk1"/>
          </a:solidFill>
          <a:ln cap="flat" cmpd="sng" w="12700">
            <a:solidFill>
              <a:schemeClr val="dk1"/>
            </a:solidFill>
            <a:prstDash val="solid"/>
            <a:miter lim="800000"/>
            <a:headEnd len="sm" w="sm" type="none"/>
            <a:tailEnd len="sm" w="sm" type="none"/>
          </a:ln>
        </p:spPr>
        <p:txBody>
          <a:bodyPr anchorCtr="0" anchor="b" bIns="45700" lIns="91425" spcFirstLastPara="1" rIns="91425" wrap="square" tIns="45700">
            <a:normAutofit/>
          </a:bodyPr>
          <a:lstStyle/>
          <a:p>
            <a:pPr indent="0" lvl="0" marL="0" marR="0" rtl="0" algn="ctr">
              <a:lnSpc>
                <a:spcPct val="90000"/>
              </a:lnSpc>
              <a:spcBef>
                <a:spcPts val="0"/>
              </a:spcBef>
              <a:spcAft>
                <a:spcPts val="0"/>
              </a:spcAft>
              <a:buNone/>
            </a:pPr>
            <a:r>
              <a:rPr b="1" i="0" lang="en-GB" sz="6600" u="none" cap="none" strike="noStrike">
                <a:solidFill>
                  <a:schemeClr val="lt1"/>
                </a:solidFill>
                <a:latin typeface="Calibri"/>
                <a:ea typeface="Calibri"/>
                <a:cs typeface="Calibri"/>
                <a:sym typeface="Calibri"/>
              </a:rPr>
              <a:t>PARENT ONLINE SAFETY</a:t>
            </a:r>
            <a:r>
              <a:rPr b="0" i="0" lang="en-GB" sz="4400" u="none" cap="none" strike="noStrike">
                <a:solidFill>
                  <a:schemeClr val="lt1"/>
                </a:solidFill>
                <a:latin typeface="Calibri"/>
                <a:ea typeface="Calibri"/>
                <a:cs typeface="Calibri"/>
                <a:sym typeface="Calibri"/>
              </a:rPr>
              <a:t> </a:t>
            </a:r>
            <a:endParaRPr/>
          </a:p>
        </p:txBody>
      </p:sp>
      <p:pic>
        <p:nvPicPr>
          <p:cNvPr id="35" name="Google Shape;35;p1"/>
          <p:cNvPicPr preferRelativeResize="0"/>
          <p:nvPr/>
        </p:nvPicPr>
        <p:blipFill rotWithShape="1">
          <a:blip r:embed="rId3">
            <a:alphaModFix/>
          </a:blip>
          <a:srcRect b="0" l="8906" r="50641" t="0"/>
          <a:stretch/>
        </p:blipFill>
        <p:spPr>
          <a:xfrm>
            <a:off x="322576" y="2317072"/>
            <a:ext cx="2417150" cy="2608766"/>
          </a:xfrm>
          <a:prstGeom prst="rect">
            <a:avLst/>
          </a:prstGeom>
          <a:noFill/>
          <a:ln>
            <a:noFill/>
          </a:ln>
          <a:effectLst>
            <a:outerShdw blurRad="292100" rotWithShape="0" algn="tl" dir="2700000" dist="139700">
              <a:srgbClr val="333333">
                <a:alpha val="64705"/>
              </a:srgbClr>
            </a:outerShdw>
          </a:effectLst>
        </p:spPr>
      </p:pic>
      <p:pic>
        <p:nvPicPr>
          <p:cNvPr descr="Internet safety for children | Keep your child safe online - CBeebies - BBC" id="36" name="Google Shape;36;p1"/>
          <p:cNvPicPr preferRelativeResize="0"/>
          <p:nvPr/>
        </p:nvPicPr>
        <p:blipFill rotWithShape="1">
          <a:blip r:embed="rId4">
            <a:alphaModFix/>
          </a:blip>
          <a:srcRect b="0" l="35465" r="16728" t="0"/>
          <a:stretch/>
        </p:blipFill>
        <p:spPr>
          <a:xfrm>
            <a:off x="8327254" y="1965118"/>
            <a:ext cx="3961223" cy="5039158"/>
          </a:xfrm>
          <a:custGeom>
            <a:rect b="b" l="l" r="r" t="t"/>
            <a:pathLst>
              <a:path extrusionOk="0" h="6858000" w="6878775">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ln>
            <a:noFill/>
          </a:ln>
        </p:spPr>
      </p:pic>
      <p:pic>
        <p:nvPicPr>
          <p:cNvPr id="37" name="Google Shape;37;p1"/>
          <p:cNvPicPr preferRelativeResize="0"/>
          <p:nvPr/>
        </p:nvPicPr>
        <p:blipFill rotWithShape="1">
          <a:blip r:embed="rId5">
            <a:alphaModFix/>
          </a:blip>
          <a:srcRect b="0" l="0" r="10806" t="0"/>
          <a:stretch/>
        </p:blipFill>
        <p:spPr>
          <a:xfrm>
            <a:off x="2968327" y="1838957"/>
            <a:ext cx="3782823" cy="1925434"/>
          </a:xfrm>
          <a:prstGeom prst="rect">
            <a:avLst/>
          </a:prstGeom>
          <a:noFill/>
          <a:ln>
            <a:noFill/>
          </a:ln>
          <a:effectLst>
            <a:outerShdw blurRad="292100" rotWithShape="0" algn="tl" dir="2700000" dist="139700">
              <a:srgbClr val="333333">
                <a:alpha val="64705"/>
              </a:srgbClr>
            </a:outerShdw>
          </a:effectLst>
        </p:spPr>
      </p:pic>
      <p:pic>
        <p:nvPicPr>
          <p:cNvPr descr="Free dialog tip advice illustration" id="38" name="Google Shape;38;p1"/>
          <p:cNvPicPr preferRelativeResize="0"/>
          <p:nvPr/>
        </p:nvPicPr>
        <p:blipFill rotWithShape="1">
          <a:blip r:embed="rId6">
            <a:alphaModFix/>
          </a:blip>
          <a:srcRect b="0" l="0" r="0" t="0"/>
          <a:stretch/>
        </p:blipFill>
        <p:spPr>
          <a:xfrm>
            <a:off x="9515928" y="1925250"/>
            <a:ext cx="1701656" cy="1209772"/>
          </a:xfrm>
          <a:prstGeom prst="rect">
            <a:avLst/>
          </a:prstGeom>
          <a:noFill/>
          <a:ln>
            <a:noFill/>
          </a:ln>
        </p:spPr>
      </p:pic>
      <p:sp>
        <p:nvSpPr>
          <p:cNvPr id="39" name="Google Shape;39;p1"/>
          <p:cNvSpPr txBox="1"/>
          <p:nvPr/>
        </p:nvSpPr>
        <p:spPr>
          <a:xfrm>
            <a:off x="-1" y="1175023"/>
            <a:ext cx="12172580" cy="480131"/>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90000"/>
              </a:lnSpc>
              <a:spcBef>
                <a:spcPts val="0"/>
              </a:spcBef>
              <a:spcAft>
                <a:spcPts val="0"/>
              </a:spcAft>
              <a:buNone/>
            </a:pPr>
            <a:r>
              <a:rPr b="1" i="0" lang="en-GB" sz="2800" u="none" cap="none" strike="noStrike">
                <a:solidFill>
                  <a:schemeClr val="dk1"/>
                </a:solidFill>
                <a:latin typeface="Calibri"/>
                <a:ea typeface="Calibri"/>
                <a:cs typeface="Calibri"/>
                <a:sym typeface="Calibri"/>
              </a:rPr>
              <a:t>A ready to use Presentation for Schools, Community Groups and Youth Centres</a:t>
            </a:r>
            <a:endParaRPr/>
          </a:p>
        </p:txBody>
      </p:sp>
      <p:pic>
        <p:nvPicPr>
          <p:cNvPr descr="Free iphone cellphone smartphone illustration" id="40" name="Google Shape;40;p1"/>
          <p:cNvPicPr preferRelativeResize="0"/>
          <p:nvPr/>
        </p:nvPicPr>
        <p:blipFill rotWithShape="1">
          <a:blip r:embed="rId7">
            <a:alphaModFix/>
          </a:blip>
          <a:srcRect b="0" l="0" r="0" t="0"/>
          <a:stretch/>
        </p:blipFill>
        <p:spPr>
          <a:xfrm>
            <a:off x="7646798" y="5551145"/>
            <a:ext cx="1167744" cy="1191956"/>
          </a:xfrm>
          <a:prstGeom prst="rect">
            <a:avLst/>
          </a:prstGeom>
          <a:noFill/>
          <a:ln>
            <a:noFill/>
          </a:ln>
        </p:spPr>
      </p:pic>
      <p:pic>
        <p:nvPicPr>
          <p:cNvPr descr="Free did you know speech balloon message illustration" id="41" name="Google Shape;41;p1"/>
          <p:cNvPicPr preferRelativeResize="0"/>
          <p:nvPr/>
        </p:nvPicPr>
        <p:blipFill rotWithShape="1">
          <a:blip r:embed="rId8">
            <a:alphaModFix/>
          </a:blip>
          <a:srcRect b="0" l="0" r="0" t="0"/>
          <a:stretch/>
        </p:blipFill>
        <p:spPr>
          <a:xfrm rot="2223188">
            <a:off x="2491200" y="3439490"/>
            <a:ext cx="1635271" cy="1635271"/>
          </a:xfrm>
          <a:prstGeom prst="rect">
            <a:avLst/>
          </a:prstGeom>
          <a:noFill/>
          <a:ln>
            <a:noFill/>
          </a:ln>
        </p:spPr>
      </p:pic>
      <p:pic>
        <p:nvPicPr>
          <p:cNvPr descr="A picture containing text&#10;&#10;Description automatically generated" id="42" name="Google Shape;42;p1"/>
          <p:cNvPicPr preferRelativeResize="0"/>
          <p:nvPr/>
        </p:nvPicPr>
        <p:blipFill rotWithShape="1">
          <a:blip r:embed="rId9">
            <a:alphaModFix/>
          </a:blip>
          <a:srcRect b="0" l="0" r="0" t="0"/>
          <a:stretch/>
        </p:blipFill>
        <p:spPr>
          <a:xfrm rot="366788">
            <a:off x="7076761" y="2492269"/>
            <a:ext cx="2348765" cy="1656526"/>
          </a:xfrm>
          <a:prstGeom prst="rect">
            <a:avLst/>
          </a:prstGeom>
          <a:noFill/>
          <a:ln>
            <a:noFill/>
          </a:ln>
          <a:effectLst>
            <a:outerShdw blurRad="292100" rotWithShape="0" algn="tl" dir="2700000" dist="139700">
              <a:srgbClr val="333333">
                <a:alpha val="64705"/>
              </a:srgbClr>
            </a:outerShdw>
          </a:effectLst>
        </p:spPr>
      </p:pic>
      <p:pic>
        <p:nvPicPr>
          <p:cNvPr id="43" name="Google Shape;43;p1"/>
          <p:cNvPicPr preferRelativeResize="0"/>
          <p:nvPr/>
        </p:nvPicPr>
        <p:blipFill rotWithShape="1">
          <a:blip r:embed="rId10">
            <a:alphaModFix/>
          </a:blip>
          <a:srcRect b="0" l="0" r="0" t="0"/>
          <a:stretch/>
        </p:blipFill>
        <p:spPr>
          <a:xfrm>
            <a:off x="1873692" y="5037352"/>
            <a:ext cx="4180721" cy="1529035"/>
          </a:xfrm>
          <a:prstGeom prst="rect">
            <a:avLst/>
          </a:prstGeom>
          <a:noFill/>
          <a:ln>
            <a:noFill/>
          </a:ln>
          <a:effectLst>
            <a:outerShdw blurRad="292100" rotWithShape="0" algn="tl" dir="2700000" dist="139700">
              <a:srgbClr val="333333">
                <a:alpha val="64705"/>
              </a:srgbClr>
            </a:outerShdw>
          </a:effectLst>
        </p:spPr>
      </p:pic>
      <p:pic>
        <p:nvPicPr>
          <p:cNvPr id="44" name="Google Shape;44;p1"/>
          <p:cNvPicPr preferRelativeResize="0"/>
          <p:nvPr/>
        </p:nvPicPr>
        <p:blipFill rotWithShape="1">
          <a:blip r:embed="rId11">
            <a:alphaModFix/>
          </a:blip>
          <a:srcRect b="0" l="0" r="0" t="0"/>
          <a:stretch/>
        </p:blipFill>
        <p:spPr>
          <a:xfrm rot="-568916">
            <a:off x="6439549" y="3806014"/>
            <a:ext cx="2279655" cy="1783607"/>
          </a:xfrm>
          <a:prstGeom prst="rect">
            <a:avLst/>
          </a:prstGeom>
          <a:noFill/>
          <a:ln>
            <a:noFill/>
          </a:ln>
          <a:effectLst>
            <a:outerShdw blurRad="292100" rotWithShape="0" algn="tl" dir="2700000" dist="139700">
              <a:srgbClr val="333333">
                <a:alpha val="64705"/>
              </a:srgbClr>
            </a:outerShdw>
          </a:effectLst>
        </p:spPr>
      </p:pic>
      <p:pic>
        <p:nvPicPr>
          <p:cNvPr descr="Free speech bubble talking chat illustration" id="45" name="Google Shape;45;p1"/>
          <p:cNvPicPr preferRelativeResize="0"/>
          <p:nvPr/>
        </p:nvPicPr>
        <p:blipFill rotWithShape="1">
          <a:blip r:embed="rId12">
            <a:alphaModFix/>
          </a:blip>
          <a:srcRect b="0" l="0" r="0" t="0"/>
          <a:stretch/>
        </p:blipFill>
        <p:spPr>
          <a:xfrm>
            <a:off x="5110550" y="4756698"/>
            <a:ext cx="1331102" cy="1331102"/>
          </a:xfrm>
          <a:prstGeom prst="ellipse">
            <a:avLst/>
          </a:prstGeom>
          <a:noFill/>
          <a:ln>
            <a:noFill/>
          </a:ln>
          <a:effectLst>
            <a:outerShdw blurRad="50800" rotWithShape="0" dir="16200000" dist="38100">
              <a:srgbClr val="000000">
                <a:alpha val="40000"/>
              </a:srgbClr>
            </a:outerShdw>
          </a:effectLst>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cxnSp>
        <p:nvCxnSpPr>
          <p:cNvPr id="147" name="Google Shape;147;p11"/>
          <p:cNvCxnSpPr/>
          <p:nvPr/>
        </p:nvCxnSpPr>
        <p:spPr>
          <a:xfrm>
            <a:off x="0" y="0"/>
            <a:ext cx="914400" cy="0"/>
          </a:xfrm>
          <a:prstGeom prst="straightConnector1">
            <a:avLst/>
          </a:prstGeom>
          <a:noFill/>
          <a:ln cap="flat" cmpd="sng" w="9525">
            <a:solidFill>
              <a:srgbClr val="FBFFFF"/>
            </a:solidFill>
            <a:prstDash val="solid"/>
            <a:miter lim="800000"/>
            <a:headEnd len="sm" w="sm" type="none"/>
            <a:tailEnd len="sm" w="sm" type="none"/>
          </a:ln>
        </p:spPr>
      </p:cxnSp>
      <p:sp>
        <p:nvSpPr>
          <p:cNvPr id="148" name="Google Shape;148;p11"/>
          <p:cNvSpPr/>
          <p:nvPr/>
        </p:nvSpPr>
        <p:spPr>
          <a:xfrm>
            <a:off x="8208355" y="294326"/>
            <a:ext cx="3899498" cy="237172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pic>
        <p:nvPicPr>
          <p:cNvPr id="149" name="Google Shape;149;p11"/>
          <p:cNvPicPr preferRelativeResize="0"/>
          <p:nvPr/>
        </p:nvPicPr>
        <p:blipFill rotWithShape="1">
          <a:blip r:embed="rId3">
            <a:alphaModFix/>
          </a:blip>
          <a:srcRect b="0" l="0" r="0" t="0"/>
          <a:stretch/>
        </p:blipFill>
        <p:spPr>
          <a:xfrm>
            <a:off x="1470990" y="984830"/>
            <a:ext cx="9081549" cy="4128504"/>
          </a:xfrm>
          <a:prstGeom prst="rect">
            <a:avLst/>
          </a:prstGeom>
          <a:noFill/>
          <a:ln>
            <a:noFill/>
          </a:ln>
        </p:spPr>
      </p:pic>
      <p:pic>
        <p:nvPicPr>
          <p:cNvPr id="150" name="Google Shape;150;p11"/>
          <p:cNvPicPr preferRelativeResize="0"/>
          <p:nvPr/>
        </p:nvPicPr>
        <p:blipFill rotWithShape="1">
          <a:blip r:embed="rId4">
            <a:alphaModFix/>
          </a:blip>
          <a:srcRect b="0" l="0" r="0" t="0"/>
          <a:stretch/>
        </p:blipFill>
        <p:spPr>
          <a:xfrm>
            <a:off x="10789028" y="212619"/>
            <a:ext cx="1624844" cy="1327440"/>
          </a:xfrm>
          <a:prstGeom prst="rect">
            <a:avLst/>
          </a:prstGeom>
          <a:noFill/>
          <a:ln>
            <a:noFill/>
          </a:ln>
        </p:spPr>
      </p:pic>
      <p:sp>
        <p:nvSpPr>
          <p:cNvPr id="151" name="Google Shape;151;p11"/>
          <p:cNvSpPr txBox="1"/>
          <p:nvPr/>
        </p:nvSpPr>
        <p:spPr>
          <a:xfrm>
            <a:off x="1470990" y="5515747"/>
            <a:ext cx="9660255"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800"/>
              <a:buFont typeface="Arial"/>
              <a:buNone/>
            </a:pPr>
            <a:r>
              <a:rPr lang="en-GB" sz="1800">
                <a:solidFill>
                  <a:schemeClr val="dk1"/>
                </a:solidFill>
                <a:highlight>
                  <a:srgbClr val="FFFF00"/>
                </a:highlight>
                <a:latin typeface="Calibri"/>
                <a:ea typeface="Calibri"/>
                <a:cs typeface="Calibri"/>
                <a:sym typeface="Calibri"/>
              </a:rPr>
              <a:t>Given the 13+ minimum age requirement on most of these social media platforms, it is notable that half (51%) of children under 13 use them. </a:t>
            </a:r>
            <a:endParaRPr b="0" i="0" sz="1800">
              <a:solidFill>
                <a:srgbClr val="202124"/>
              </a:solidFill>
              <a:highlight>
                <a:srgbClr val="FFFF00"/>
              </a:highlight>
              <a:latin typeface="arial"/>
              <a:ea typeface="arial"/>
              <a:cs typeface="arial"/>
              <a:sym typeface="arial"/>
            </a:endParaRPr>
          </a:p>
        </p:txBody>
      </p:sp>
      <p:sp>
        <p:nvSpPr>
          <p:cNvPr id="152" name="Google Shape;152;p11"/>
          <p:cNvSpPr txBox="1"/>
          <p:nvPr/>
        </p:nvSpPr>
        <p:spPr>
          <a:xfrm>
            <a:off x="8905674" y="6289284"/>
            <a:ext cx="3176080" cy="49244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400">
                <a:solidFill>
                  <a:schemeClr val="dk1"/>
                </a:solidFill>
                <a:latin typeface="Calibri"/>
                <a:ea typeface="Calibri"/>
                <a:cs typeface="Calibri"/>
                <a:sym typeface="Calibri"/>
              </a:rPr>
              <a:t>Source: </a:t>
            </a:r>
            <a:r>
              <a:rPr b="0" i="0" lang="en-GB" sz="1100">
                <a:solidFill>
                  <a:schemeClr val="dk1"/>
                </a:solidFill>
                <a:latin typeface="Roboto"/>
                <a:ea typeface="Roboto"/>
                <a:cs typeface="Roboto"/>
                <a:sym typeface="Roboto"/>
              </a:rPr>
              <a:t>Children and parents: media use and attitudes report 2024</a:t>
            </a:r>
            <a:endParaRPr sz="1400">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cxnSp>
        <p:nvCxnSpPr>
          <p:cNvPr id="158" name="Google Shape;158;p12"/>
          <p:cNvCxnSpPr/>
          <p:nvPr/>
        </p:nvCxnSpPr>
        <p:spPr>
          <a:xfrm>
            <a:off x="0" y="0"/>
            <a:ext cx="914400" cy="0"/>
          </a:xfrm>
          <a:prstGeom prst="straightConnector1">
            <a:avLst/>
          </a:prstGeom>
          <a:noFill/>
          <a:ln cap="flat" cmpd="sng" w="9525">
            <a:solidFill>
              <a:srgbClr val="FBFFFF"/>
            </a:solidFill>
            <a:prstDash val="solid"/>
            <a:miter lim="800000"/>
            <a:headEnd len="sm" w="sm" type="none"/>
            <a:tailEnd len="sm" w="sm" type="none"/>
          </a:ln>
        </p:spPr>
      </p:cxnSp>
      <p:sp>
        <p:nvSpPr>
          <p:cNvPr id="159" name="Google Shape;159;p12"/>
          <p:cNvSpPr/>
          <p:nvPr/>
        </p:nvSpPr>
        <p:spPr>
          <a:xfrm>
            <a:off x="8208355" y="294326"/>
            <a:ext cx="3899498" cy="237172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160" name="Google Shape;160;p12"/>
          <p:cNvSpPr/>
          <p:nvPr/>
        </p:nvSpPr>
        <p:spPr>
          <a:xfrm>
            <a:off x="4397147" y="4696480"/>
            <a:ext cx="7204303" cy="1964440"/>
          </a:xfrm>
          <a:prstGeom prst="rect">
            <a:avLst/>
          </a:prstGeom>
          <a:noFill/>
          <a:ln>
            <a:noFill/>
          </a:ln>
        </p:spPr>
        <p:txBody>
          <a:bodyPr anchorCtr="0" anchor="b" bIns="45700" lIns="91425" spcFirstLastPara="1" rIns="91425" wrap="square" tIns="45700">
            <a:normAutofit/>
          </a:bodyPr>
          <a:lstStyle/>
          <a:p>
            <a:pPr indent="0" lvl="0" marL="0" marR="0" rtl="0" algn="l">
              <a:lnSpc>
                <a:spcPct val="110000"/>
              </a:lnSpc>
              <a:spcBef>
                <a:spcPts val="0"/>
              </a:spcBef>
              <a:spcAft>
                <a:spcPts val="0"/>
              </a:spcAft>
              <a:buNone/>
            </a:pPr>
            <a:r>
              <a:t/>
            </a:r>
            <a:endParaRPr sz="2200">
              <a:solidFill>
                <a:schemeClr val="dk1"/>
              </a:solidFill>
              <a:latin typeface="Calibri"/>
              <a:ea typeface="Calibri"/>
              <a:cs typeface="Calibri"/>
              <a:sym typeface="Calibri"/>
            </a:endParaRPr>
          </a:p>
        </p:txBody>
      </p:sp>
      <p:sp>
        <p:nvSpPr>
          <p:cNvPr id="161" name="Google Shape;161;p12"/>
          <p:cNvSpPr txBox="1"/>
          <p:nvPr/>
        </p:nvSpPr>
        <p:spPr>
          <a:xfrm>
            <a:off x="5901925" y="6379008"/>
            <a:ext cx="6205928"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800" u="sng">
                <a:solidFill>
                  <a:schemeClr val="dk1"/>
                </a:solidFill>
                <a:latin typeface="Calibri"/>
                <a:ea typeface="Calibri"/>
                <a:cs typeface="Calibri"/>
                <a:sym typeface="Calibri"/>
                <a:hlinkClick r:id="rId3">
                  <a:extLst>
                    <a:ext uri="{A12FA001-AC4F-418D-AE19-62706E023703}">
                      <ahyp:hlinkClr val="tx"/>
                    </a:ext>
                  </a:extLst>
                </a:hlinkClick>
              </a:rPr>
              <a:t>Children’s Online User Ages 2023 Quantitative Research Study</a:t>
            </a:r>
            <a:endParaRPr sz="1800">
              <a:solidFill>
                <a:schemeClr val="dk1"/>
              </a:solidFill>
              <a:latin typeface="Calibri"/>
              <a:ea typeface="Calibri"/>
              <a:cs typeface="Calibri"/>
              <a:sym typeface="Calibri"/>
            </a:endParaRPr>
          </a:p>
        </p:txBody>
      </p:sp>
      <p:pic>
        <p:nvPicPr>
          <p:cNvPr id="162" name="Google Shape;162;p12"/>
          <p:cNvPicPr preferRelativeResize="0"/>
          <p:nvPr/>
        </p:nvPicPr>
        <p:blipFill rotWithShape="1">
          <a:blip r:embed="rId4">
            <a:alphaModFix/>
          </a:blip>
          <a:srcRect b="0" l="2027" r="0" t="0"/>
          <a:stretch/>
        </p:blipFill>
        <p:spPr>
          <a:xfrm>
            <a:off x="0" y="109660"/>
            <a:ext cx="12192000" cy="56389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cxnSp>
        <p:nvCxnSpPr>
          <p:cNvPr id="168" name="Google Shape;168;p13"/>
          <p:cNvCxnSpPr/>
          <p:nvPr/>
        </p:nvCxnSpPr>
        <p:spPr>
          <a:xfrm>
            <a:off x="0" y="0"/>
            <a:ext cx="914400" cy="0"/>
          </a:xfrm>
          <a:prstGeom prst="straightConnector1">
            <a:avLst/>
          </a:prstGeom>
          <a:noFill/>
          <a:ln cap="flat" cmpd="sng" w="9525">
            <a:solidFill>
              <a:srgbClr val="FBFFFF"/>
            </a:solidFill>
            <a:prstDash val="solid"/>
            <a:miter lim="800000"/>
            <a:headEnd len="sm" w="sm" type="none"/>
            <a:tailEnd len="sm" w="sm" type="none"/>
          </a:ln>
        </p:spPr>
      </p:cxnSp>
      <p:sp>
        <p:nvSpPr>
          <p:cNvPr id="169" name="Google Shape;169;p13"/>
          <p:cNvSpPr/>
          <p:nvPr/>
        </p:nvSpPr>
        <p:spPr>
          <a:xfrm>
            <a:off x="8250552" y="197080"/>
            <a:ext cx="3899498" cy="237172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170" name="Google Shape;170;p13"/>
          <p:cNvSpPr/>
          <p:nvPr/>
        </p:nvSpPr>
        <p:spPr>
          <a:xfrm>
            <a:off x="4397147" y="4696480"/>
            <a:ext cx="7204303" cy="1964440"/>
          </a:xfrm>
          <a:prstGeom prst="rect">
            <a:avLst/>
          </a:prstGeom>
          <a:noFill/>
          <a:ln>
            <a:noFill/>
          </a:ln>
        </p:spPr>
        <p:txBody>
          <a:bodyPr anchorCtr="0" anchor="b" bIns="45700" lIns="91425" spcFirstLastPara="1" rIns="91425" wrap="square" tIns="45700">
            <a:normAutofit/>
          </a:bodyPr>
          <a:lstStyle/>
          <a:p>
            <a:pPr indent="0" lvl="0" marL="0" marR="0" rtl="0" algn="l">
              <a:lnSpc>
                <a:spcPct val="110000"/>
              </a:lnSpc>
              <a:spcBef>
                <a:spcPts val="0"/>
              </a:spcBef>
              <a:spcAft>
                <a:spcPts val="0"/>
              </a:spcAft>
              <a:buNone/>
            </a:pPr>
            <a:r>
              <a:t/>
            </a:r>
            <a:endParaRPr sz="2200">
              <a:solidFill>
                <a:schemeClr val="dk1"/>
              </a:solidFill>
              <a:latin typeface="Calibri"/>
              <a:ea typeface="Calibri"/>
              <a:cs typeface="Calibri"/>
              <a:sym typeface="Calibri"/>
            </a:endParaRPr>
          </a:p>
        </p:txBody>
      </p:sp>
      <p:sp>
        <p:nvSpPr>
          <p:cNvPr id="171" name="Google Shape;171;p13"/>
          <p:cNvSpPr txBox="1"/>
          <p:nvPr/>
        </p:nvSpPr>
        <p:spPr>
          <a:xfrm>
            <a:off x="8905674" y="6289284"/>
            <a:ext cx="3176080" cy="49244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400">
                <a:solidFill>
                  <a:schemeClr val="dk1"/>
                </a:solidFill>
                <a:latin typeface="Calibri"/>
                <a:ea typeface="Calibri"/>
                <a:cs typeface="Calibri"/>
                <a:sym typeface="Calibri"/>
              </a:rPr>
              <a:t>Source: </a:t>
            </a:r>
            <a:r>
              <a:rPr b="0" i="0" lang="en-GB" sz="1100">
                <a:solidFill>
                  <a:schemeClr val="dk1"/>
                </a:solidFill>
                <a:latin typeface="Roboto"/>
                <a:ea typeface="Roboto"/>
                <a:cs typeface="Roboto"/>
                <a:sym typeface="Roboto"/>
              </a:rPr>
              <a:t>Children and parents: media use and attitudes report 2024</a:t>
            </a:r>
            <a:endParaRPr sz="1400">
              <a:solidFill>
                <a:schemeClr val="dk1"/>
              </a:solidFill>
              <a:latin typeface="Calibri"/>
              <a:ea typeface="Calibri"/>
              <a:cs typeface="Calibri"/>
              <a:sym typeface="Calibri"/>
            </a:endParaRPr>
          </a:p>
        </p:txBody>
      </p:sp>
      <p:sp>
        <p:nvSpPr>
          <p:cNvPr id="172" name="Google Shape;172;p13"/>
          <p:cNvSpPr/>
          <p:nvPr/>
        </p:nvSpPr>
        <p:spPr>
          <a:xfrm>
            <a:off x="426978" y="394523"/>
            <a:ext cx="11029916" cy="1481570"/>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None/>
            </a:pPr>
            <a:r>
              <a:t/>
            </a:r>
            <a:endParaRPr b="1" sz="2400">
              <a:solidFill>
                <a:schemeClr val="dk1"/>
              </a:solidFill>
              <a:latin typeface="Calibri"/>
              <a:ea typeface="Calibri"/>
              <a:cs typeface="Calibri"/>
              <a:sym typeface="Calibri"/>
            </a:endParaRPr>
          </a:p>
        </p:txBody>
      </p:sp>
      <p:sp>
        <p:nvSpPr>
          <p:cNvPr id="173" name="Google Shape;173;p13"/>
          <p:cNvSpPr txBox="1"/>
          <p:nvPr/>
        </p:nvSpPr>
        <p:spPr>
          <a:xfrm>
            <a:off x="590550" y="1565399"/>
            <a:ext cx="5825618" cy="4062651"/>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rgbClr val="333333"/>
              </a:buClr>
              <a:buSzPts val="2400"/>
              <a:buFont typeface="Arial"/>
              <a:buChar char="•"/>
            </a:pPr>
            <a:r>
              <a:rPr lang="en-GB" sz="2400">
                <a:solidFill>
                  <a:srgbClr val="333333"/>
                </a:solidFill>
                <a:highlight>
                  <a:srgbClr val="FFFFFF"/>
                </a:highlight>
                <a:latin typeface="Calibri"/>
                <a:ea typeface="Calibri"/>
                <a:cs typeface="Calibri"/>
                <a:sym typeface="Calibri"/>
              </a:rPr>
              <a:t>Y</a:t>
            </a:r>
            <a:r>
              <a:rPr i="0" lang="en-GB" sz="2400">
                <a:solidFill>
                  <a:srgbClr val="333333"/>
                </a:solidFill>
                <a:highlight>
                  <a:srgbClr val="FFFFFF"/>
                </a:highlight>
                <a:latin typeface="Calibri"/>
                <a:ea typeface="Calibri"/>
                <a:cs typeface="Calibri"/>
                <a:sym typeface="Calibri"/>
              </a:rPr>
              <a:t>oung people </a:t>
            </a:r>
            <a:r>
              <a:rPr b="1" i="0" lang="en-GB" sz="2400">
                <a:solidFill>
                  <a:srgbClr val="333333"/>
                </a:solidFill>
                <a:highlight>
                  <a:srgbClr val="FFFFFF"/>
                </a:highlight>
                <a:latin typeface="Calibri"/>
                <a:ea typeface="Calibri"/>
                <a:cs typeface="Calibri"/>
                <a:sym typeface="Calibri"/>
              </a:rPr>
              <a:t>can get around age restrictions </a:t>
            </a:r>
            <a:r>
              <a:rPr i="0" lang="en-GB" sz="2400">
                <a:solidFill>
                  <a:srgbClr val="333333"/>
                </a:solidFill>
                <a:highlight>
                  <a:srgbClr val="FFFFFF"/>
                </a:highlight>
                <a:latin typeface="Calibri"/>
                <a:ea typeface="Calibri"/>
                <a:cs typeface="Calibri"/>
                <a:sym typeface="Calibri"/>
              </a:rPr>
              <a:t>on apps and websites, </a:t>
            </a:r>
            <a:r>
              <a:rPr b="1" i="0" lang="en-GB" sz="2400">
                <a:solidFill>
                  <a:srgbClr val="333333"/>
                </a:solidFill>
                <a:highlight>
                  <a:srgbClr val="FFFFFF"/>
                </a:highlight>
                <a:latin typeface="Calibri"/>
                <a:ea typeface="Calibri"/>
                <a:cs typeface="Calibri"/>
                <a:sym typeface="Calibri"/>
              </a:rPr>
              <a:t>increasing the risk of them coming to harm online</a:t>
            </a:r>
            <a:endParaRPr/>
          </a:p>
          <a:p>
            <a:pPr indent="0" lvl="0" marL="0" marR="0" rtl="0" algn="l">
              <a:spcBef>
                <a:spcPts val="0"/>
              </a:spcBef>
              <a:spcAft>
                <a:spcPts val="0"/>
              </a:spcAft>
              <a:buNone/>
            </a:pPr>
            <a:r>
              <a:t/>
            </a:r>
            <a:endParaRPr b="1" sz="2400">
              <a:solidFill>
                <a:schemeClr val="dk1"/>
              </a:solidFill>
              <a:latin typeface="Calibri"/>
              <a:ea typeface="Calibri"/>
              <a:cs typeface="Calibri"/>
              <a:sym typeface="Calibri"/>
            </a:endParaRPr>
          </a:p>
          <a:p>
            <a:pPr indent="-285750" lvl="0" marL="285750" marR="0" rtl="0" algn="l">
              <a:spcBef>
                <a:spcPts val="0"/>
              </a:spcBef>
              <a:spcAft>
                <a:spcPts val="0"/>
              </a:spcAft>
              <a:buClr>
                <a:srgbClr val="333333"/>
              </a:buClr>
              <a:buSzPts val="2400"/>
              <a:buFont typeface="Arial"/>
              <a:buChar char="•"/>
            </a:pPr>
            <a:r>
              <a:rPr i="0" lang="en-GB" sz="2400">
                <a:solidFill>
                  <a:srgbClr val="333333"/>
                </a:solidFill>
                <a:highlight>
                  <a:srgbClr val="FFFFFF"/>
                </a:highlight>
                <a:latin typeface="Calibri"/>
                <a:ea typeface="Calibri"/>
                <a:cs typeface="Calibri"/>
                <a:sym typeface="Calibri"/>
              </a:rPr>
              <a:t>To understand the </a:t>
            </a:r>
            <a:r>
              <a:rPr b="1" i="0" lang="en-GB" sz="2400">
                <a:solidFill>
                  <a:srgbClr val="333333"/>
                </a:solidFill>
                <a:highlight>
                  <a:srgbClr val="FFFFFF"/>
                </a:highlight>
                <a:latin typeface="Calibri"/>
                <a:ea typeface="Calibri"/>
                <a:cs typeface="Calibri"/>
                <a:sym typeface="Calibri"/>
              </a:rPr>
              <a:t>extent to which children are bypassing age checks</a:t>
            </a:r>
            <a:r>
              <a:rPr i="0" lang="en-GB" sz="2400">
                <a:solidFill>
                  <a:srgbClr val="333333"/>
                </a:solidFill>
                <a:highlight>
                  <a:srgbClr val="FFFFFF"/>
                </a:highlight>
                <a:latin typeface="Calibri"/>
                <a:ea typeface="Calibri"/>
                <a:cs typeface="Calibri"/>
                <a:sym typeface="Calibri"/>
              </a:rPr>
              <a:t>, Ofcom researched </a:t>
            </a:r>
            <a:r>
              <a:rPr b="1" i="0" lang="en-GB" sz="2400">
                <a:solidFill>
                  <a:srgbClr val="333333"/>
                </a:solidFill>
                <a:highlight>
                  <a:srgbClr val="FFFFFF"/>
                </a:highlight>
                <a:latin typeface="Calibri"/>
                <a:ea typeface="Calibri"/>
                <a:cs typeface="Calibri"/>
                <a:sym typeface="Calibri"/>
              </a:rPr>
              <a:t>how many children have online profiles that make them appear older than they actually are.</a:t>
            </a:r>
            <a:endParaRPr b="1" sz="2400">
              <a:solidFill>
                <a:schemeClr val="dk1"/>
              </a:solidFill>
              <a:latin typeface="Calibri"/>
              <a:ea typeface="Calibri"/>
              <a:cs typeface="Calibri"/>
              <a:sym typeface="Calibri"/>
            </a:endParaRPr>
          </a:p>
          <a:p>
            <a:pPr indent="-171450" lvl="0" marL="285750" marR="0" rtl="0" algn="l">
              <a:spcBef>
                <a:spcPts val="0"/>
              </a:spcBef>
              <a:spcAft>
                <a:spcPts val="0"/>
              </a:spcAft>
              <a:buClr>
                <a:schemeClr val="dk1"/>
              </a:buClr>
              <a:buSzPts val="1800"/>
              <a:buFont typeface="Arial"/>
              <a:buNone/>
            </a:pPr>
            <a:r>
              <a:t/>
            </a:r>
            <a:endParaRPr sz="1800">
              <a:solidFill>
                <a:schemeClr val="dk1"/>
              </a:solidFill>
              <a:latin typeface="Calibri"/>
              <a:ea typeface="Calibri"/>
              <a:cs typeface="Calibri"/>
              <a:sym typeface="Calibri"/>
            </a:endParaRPr>
          </a:p>
        </p:txBody>
      </p:sp>
      <p:pic>
        <p:nvPicPr>
          <p:cNvPr id="174" name="Google Shape;174;p13"/>
          <p:cNvPicPr preferRelativeResize="0"/>
          <p:nvPr/>
        </p:nvPicPr>
        <p:blipFill rotWithShape="1">
          <a:blip r:embed="rId3">
            <a:alphaModFix/>
          </a:blip>
          <a:srcRect b="0" l="63388" r="0" t="0"/>
          <a:stretch/>
        </p:blipFill>
        <p:spPr>
          <a:xfrm>
            <a:off x="7042563" y="365292"/>
            <a:ext cx="4448907" cy="5923992"/>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cxnSp>
        <p:nvCxnSpPr>
          <p:cNvPr id="180" name="Google Shape;180;p14"/>
          <p:cNvCxnSpPr/>
          <p:nvPr/>
        </p:nvCxnSpPr>
        <p:spPr>
          <a:xfrm>
            <a:off x="0" y="0"/>
            <a:ext cx="914400" cy="0"/>
          </a:xfrm>
          <a:prstGeom prst="straightConnector1">
            <a:avLst/>
          </a:prstGeom>
          <a:noFill/>
          <a:ln cap="flat" cmpd="sng" w="9525">
            <a:solidFill>
              <a:srgbClr val="FBFFFF"/>
            </a:solidFill>
            <a:prstDash val="solid"/>
            <a:miter lim="800000"/>
            <a:headEnd len="sm" w="sm" type="none"/>
            <a:tailEnd len="sm" w="sm" type="none"/>
          </a:ln>
        </p:spPr>
      </p:cxnSp>
      <p:sp>
        <p:nvSpPr>
          <p:cNvPr id="181" name="Google Shape;181;p14"/>
          <p:cNvSpPr/>
          <p:nvPr/>
        </p:nvSpPr>
        <p:spPr>
          <a:xfrm>
            <a:off x="8208355" y="294326"/>
            <a:ext cx="3899498" cy="237172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182" name="Google Shape;182;p14"/>
          <p:cNvSpPr/>
          <p:nvPr/>
        </p:nvSpPr>
        <p:spPr>
          <a:xfrm>
            <a:off x="4397147" y="4696480"/>
            <a:ext cx="7204303" cy="1964440"/>
          </a:xfrm>
          <a:prstGeom prst="rect">
            <a:avLst/>
          </a:prstGeom>
          <a:noFill/>
          <a:ln>
            <a:noFill/>
          </a:ln>
        </p:spPr>
        <p:txBody>
          <a:bodyPr anchorCtr="0" anchor="b" bIns="45700" lIns="91425" spcFirstLastPara="1" rIns="91425" wrap="square" tIns="45700">
            <a:normAutofit/>
          </a:bodyPr>
          <a:lstStyle/>
          <a:p>
            <a:pPr indent="0" lvl="0" marL="0" marR="0" rtl="0" algn="l">
              <a:lnSpc>
                <a:spcPct val="110000"/>
              </a:lnSpc>
              <a:spcBef>
                <a:spcPts val="0"/>
              </a:spcBef>
              <a:spcAft>
                <a:spcPts val="0"/>
              </a:spcAft>
              <a:buNone/>
            </a:pPr>
            <a:r>
              <a:t/>
            </a:r>
            <a:endParaRPr sz="2200">
              <a:solidFill>
                <a:schemeClr val="dk1"/>
              </a:solidFill>
              <a:latin typeface="Calibri"/>
              <a:ea typeface="Calibri"/>
              <a:cs typeface="Calibri"/>
              <a:sym typeface="Calibri"/>
            </a:endParaRPr>
          </a:p>
        </p:txBody>
      </p:sp>
      <p:pic>
        <p:nvPicPr>
          <p:cNvPr id="183" name="Google Shape;183;p14"/>
          <p:cNvPicPr preferRelativeResize="0"/>
          <p:nvPr/>
        </p:nvPicPr>
        <p:blipFill rotWithShape="1">
          <a:blip r:embed="rId3">
            <a:alphaModFix/>
          </a:blip>
          <a:srcRect b="3087" l="0" r="0" t="0"/>
          <a:stretch/>
        </p:blipFill>
        <p:spPr>
          <a:xfrm>
            <a:off x="1444426" y="1944210"/>
            <a:ext cx="10747574" cy="4913790"/>
          </a:xfrm>
          <a:prstGeom prst="rect">
            <a:avLst/>
          </a:prstGeom>
          <a:noFill/>
          <a:ln>
            <a:noFill/>
          </a:ln>
        </p:spPr>
      </p:pic>
      <p:pic>
        <p:nvPicPr>
          <p:cNvPr descr="Free did you know speech balloon message illustration" id="184" name="Google Shape;184;p14"/>
          <p:cNvPicPr preferRelativeResize="0"/>
          <p:nvPr/>
        </p:nvPicPr>
        <p:blipFill rotWithShape="1">
          <a:blip r:embed="rId4">
            <a:alphaModFix/>
          </a:blip>
          <a:srcRect b="0" l="0" r="0" t="0"/>
          <a:stretch/>
        </p:blipFill>
        <p:spPr>
          <a:xfrm>
            <a:off x="274521" y="71021"/>
            <a:ext cx="2513065" cy="251306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cxnSp>
        <p:nvCxnSpPr>
          <p:cNvPr id="190" name="Google Shape;190;p15"/>
          <p:cNvCxnSpPr/>
          <p:nvPr/>
        </p:nvCxnSpPr>
        <p:spPr>
          <a:xfrm>
            <a:off x="0" y="0"/>
            <a:ext cx="914400" cy="0"/>
          </a:xfrm>
          <a:prstGeom prst="straightConnector1">
            <a:avLst/>
          </a:prstGeom>
          <a:noFill/>
          <a:ln cap="flat" cmpd="sng" w="9525">
            <a:solidFill>
              <a:srgbClr val="FBFFFF"/>
            </a:solidFill>
            <a:prstDash val="solid"/>
            <a:miter lim="800000"/>
            <a:headEnd len="sm" w="sm" type="none"/>
            <a:tailEnd len="sm" w="sm" type="none"/>
          </a:ln>
        </p:spPr>
      </p:cxnSp>
      <p:sp>
        <p:nvSpPr>
          <p:cNvPr id="191" name="Google Shape;191;p15"/>
          <p:cNvSpPr/>
          <p:nvPr/>
        </p:nvSpPr>
        <p:spPr>
          <a:xfrm>
            <a:off x="8208355" y="294326"/>
            <a:ext cx="3899498" cy="237172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192" name="Google Shape;192;p15"/>
          <p:cNvSpPr/>
          <p:nvPr/>
        </p:nvSpPr>
        <p:spPr>
          <a:xfrm>
            <a:off x="4397147" y="4696480"/>
            <a:ext cx="7204303" cy="1964440"/>
          </a:xfrm>
          <a:prstGeom prst="rect">
            <a:avLst/>
          </a:prstGeom>
          <a:noFill/>
          <a:ln>
            <a:noFill/>
          </a:ln>
        </p:spPr>
        <p:txBody>
          <a:bodyPr anchorCtr="0" anchor="b" bIns="45700" lIns="91425" spcFirstLastPara="1" rIns="91425" wrap="square" tIns="45700">
            <a:normAutofit/>
          </a:bodyPr>
          <a:lstStyle/>
          <a:p>
            <a:pPr indent="0" lvl="0" marL="0" marR="0" rtl="0" algn="l">
              <a:lnSpc>
                <a:spcPct val="110000"/>
              </a:lnSpc>
              <a:spcBef>
                <a:spcPts val="0"/>
              </a:spcBef>
              <a:spcAft>
                <a:spcPts val="0"/>
              </a:spcAft>
              <a:buNone/>
            </a:pPr>
            <a:r>
              <a:t/>
            </a:r>
            <a:endParaRPr sz="2200">
              <a:solidFill>
                <a:schemeClr val="dk1"/>
              </a:solidFill>
              <a:latin typeface="Calibri"/>
              <a:ea typeface="Calibri"/>
              <a:cs typeface="Calibri"/>
              <a:sym typeface="Calibri"/>
            </a:endParaRPr>
          </a:p>
        </p:txBody>
      </p:sp>
      <p:sp>
        <p:nvSpPr>
          <p:cNvPr id="193" name="Google Shape;193;p15"/>
          <p:cNvSpPr txBox="1"/>
          <p:nvPr/>
        </p:nvSpPr>
        <p:spPr>
          <a:xfrm>
            <a:off x="784309" y="1148821"/>
            <a:ext cx="10303902" cy="738664"/>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dk1"/>
              </a:buClr>
              <a:buSzPts val="2400"/>
              <a:buFont typeface="Arial"/>
              <a:buChar char="•"/>
            </a:pPr>
            <a:r>
              <a:rPr lang="en-GB" sz="2400">
                <a:solidFill>
                  <a:schemeClr val="dk1"/>
                </a:solidFill>
                <a:latin typeface="Calibri"/>
                <a:ea typeface="Calibri"/>
                <a:cs typeface="Calibri"/>
                <a:sym typeface="Calibri"/>
              </a:rPr>
              <a:t>Many </a:t>
            </a:r>
            <a:r>
              <a:rPr b="1" lang="en-GB" sz="2400" u="sng">
                <a:solidFill>
                  <a:schemeClr val="dk1"/>
                </a:solidFill>
                <a:latin typeface="Calibri"/>
                <a:ea typeface="Calibri"/>
                <a:cs typeface="Calibri"/>
                <a:sym typeface="Calibri"/>
              </a:rPr>
              <a:t>have their own profiles </a:t>
            </a:r>
            <a:r>
              <a:rPr lang="en-GB" sz="2400">
                <a:solidFill>
                  <a:schemeClr val="dk1"/>
                </a:solidFill>
                <a:latin typeface="Calibri"/>
                <a:ea typeface="Calibri"/>
                <a:cs typeface="Calibri"/>
                <a:sym typeface="Calibri"/>
              </a:rPr>
              <a:t>on several social media platforms:</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94" name="Google Shape;194;p15"/>
          <p:cNvSpPr/>
          <p:nvPr/>
        </p:nvSpPr>
        <p:spPr>
          <a:xfrm>
            <a:off x="496764" y="2233815"/>
            <a:ext cx="3486881" cy="957337"/>
          </a:xfrm>
          <a:prstGeom prst="rect">
            <a:avLst/>
          </a:prstGeom>
          <a:solidFill>
            <a:srgbClr val="C00000"/>
          </a:solidFill>
          <a:ln cap="flat" cmpd="sng" w="1905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2400">
                <a:solidFill>
                  <a:schemeClr val="lt1"/>
                </a:solidFill>
                <a:latin typeface="Calibri"/>
                <a:ea typeface="Calibri"/>
                <a:cs typeface="Calibri"/>
                <a:sym typeface="Calibri"/>
              </a:rPr>
              <a:t>YouTube/YouTube Kids </a:t>
            </a:r>
            <a:r>
              <a:rPr lang="en-GB" sz="2400">
                <a:solidFill>
                  <a:schemeClr val="lt1"/>
                </a:solidFill>
                <a:latin typeface="Calibri"/>
                <a:ea typeface="Calibri"/>
                <a:cs typeface="Calibri"/>
                <a:sym typeface="Calibri"/>
              </a:rPr>
              <a:t>(48%)</a:t>
            </a:r>
            <a:endParaRPr/>
          </a:p>
        </p:txBody>
      </p:sp>
      <p:sp>
        <p:nvSpPr>
          <p:cNvPr id="195" name="Google Shape;195;p15"/>
          <p:cNvSpPr txBox="1"/>
          <p:nvPr/>
        </p:nvSpPr>
        <p:spPr>
          <a:xfrm>
            <a:off x="784308" y="672589"/>
            <a:ext cx="11399825"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800">
                <a:solidFill>
                  <a:schemeClr val="dk1"/>
                </a:solidFill>
                <a:latin typeface="Calibri"/>
                <a:ea typeface="Calibri"/>
                <a:cs typeface="Calibri"/>
                <a:sym typeface="Calibri"/>
              </a:rPr>
              <a:t>5–7-year-olds are also </a:t>
            </a:r>
            <a:r>
              <a:rPr b="1" lang="en-GB" sz="2800">
                <a:solidFill>
                  <a:srgbClr val="FF0000"/>
                </a:solidFill>
                <a:latin typeface="Calibri"/>
                <a:ea typeface="Calibri"/>
                <a:cs typeface="Calibri"/>
                <a:sym typeface="Calibri"/>
              </a:rPr>
              <a:t>independent</a:t>
            </a:r>
            <a:r>
              <a:rPr b="1" lang="en-GB" sz="2800">
                <a:solidFill>
                  <a:schemeClr val="dk1"/>
                </a:solidFill>
                <a:latin typeface="Calibri"/>
                <a:ea typeface="Calibri"/>
                <a:cs typeface="Calibri"/>
                <a:sym typeface="Calibri"/>
              </a:rPr>
              <a:t> in their use of certain sites/apps! </a:t>
            </a:r>
            <a:endParaRPr b="1" sz="2800">
              <a:solidFill>
                <a:schemeClr val="dk1"/>
              </a:solidFill>
              <a:highlight>
                <a:srgbClr val="FFFF00"/>
              </a:highlight>
              <a:latin typeface="Calibri"/>
              <a:ea typeface="Calibri"/>
              <a:cs typeface="Calibri"/>
              <a:sym typeface="Calibri"/>
            </a:endParaRPr>
          </a:p>
        </p:txBody>
      </p:sp>
      <p:sp>
        <p:nvSpPr>
          <p:cNvPr id="196" name="Google Shape;196;p15"/>
          <p:cNvSpPr txBox="1"/>
          <p:nvPr/>
        </p:nvSpPr>
        <p:spPr>
          <a:xfrm>
            <a:off x="805706" y="3756922"/>
            <a:ext cx="11357027" cy="461665"/>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rgbClr val="FF0000"/>
              </a:buClr>
              <a:buSzPts val="2400"/>
              <a:buFont typeface="Arial"/>
              <a:buChar char="•"/>
            </a:pPr>
            <a:r>
              <a:rPr lang="en-GB" sz="2400">
                <a:solidFill>
                  <a:srgbClr val="FF0000"/>
                </a:solidFill>
                <a:latin typeface="Calibri"/>
                <a:ea typeface="Calibri"/>
                <a:cs typeface="Calibri"/>
                <a:sym typeface="Calibri"/>
              </a:rPr>
              <a:t>32%</a:t>
            </a:r>
            <a:r>
              <a:rPr lang="en-GB" sz="2400">
                <a:solidFill>
                  <a:schemeClr val="dk1"/>
                </a:solidFill>
                <a:latin typeface="Calibri"/>
                <a:ea typeface="Calibri"/>
                <a:cs typeface="Calibri"/>
                <a:sym typeface="Calibri"/>
              </a:rPr>
              <a:t> of parents reported that their child uses them </a:t>
            </a:r>
            <a:r>
              <a:rPr b="1" lang="en-GB" sz="2400">
                <a:solidFill>
                  <a:schemeClr val="dk1"/>
                </a:solidFill>
                <a:latin typeface="Calibri"/>
                <a:ea typeface="Calibri"/>
                <a:cs typeface="Calibri"/>
                <a:sym typeface="Calibri"/>
              </a:rPr>
              <a:t>on their own</a:t>
            </a:r>
            <a:r>
              <a:rPr lang="en-GB" sz="2400">
                <a:solidFill>
                  <a:schemeClr val="dk1"/>
                </a:solidFill>
                <a:latin typeface="Calibri"/>
                <a:ea typeface="Calibri"/>
                <a:cs typeface="Calibri"/>
                <a:sym typeface="Calibri"/>
              </a:rPr>
              <a:t>:</a:t>
            </a:r>
            <a:endParaRPr/>
          </a:p>
        </p:txBody>
      </p:sp>
      <p:sp>
        <p:nvSpPr>
          <p:cNvPr id="197" name="Google Shape;197;p15"/>
          <p:cNvSpPr/>
          <p:nvPr/>
        </p:nvSpPr>
        <p:spPr>
          <a:xfrm>
            <a:off x="4396262" y="2231344"/>
            <a:ext cx="3486881" cy="957337"/>
          </a:xfrm>
          <a:prstGeom prst="rect">
            <a:avLst/>
          </a:prstGeom>
          <a:solidFill>
            <a:schemeClr val="accent6"/>
          </a:solidFill>
          <a:ln cap="flat" cmpd="sng" w="1905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2400">
                <a:solidFill>
                  <a:schemeClr val="lt1"/>
                </a:solidFill>
                <a:latin typeface="Calibri"/>
                <a:ea typeface="Calibri"/>
                <a:cs typeface="Calibri"/>
                <a:sym typeface="Calibri"/>
              </a:rPr>
              <a:t>WhatsApp</a:t>
            </a:r>
            <a:r>
              <a:rPr lang="en-GB" sz="2400">
                <a:solidFill>
                  <a:schemeClr val="lt1"/>
                </a:solidFill>
                <a:latin typeface="Calibri"/>
                <a:ea typeface="Calibri"/>
                <a:cs typeface="Calibri"/>
                <a:sym typeface="Calibri"/>
              </a:rPr>
              <a:t>                   (11%)  </a:t>
            </a:r>
            <a:endParaRPr/>
          </a:p>
        </p:txBody>
      </p:sp>
      <p:sp>
        <p:nvSpPr>
          <p:cNvPr id="198" name="Google Shape;198;p15"/>
          <p:cNvSpPr/>
          <p:nvPr/>
        </p:nvSpPr>
        <p:spPr>
          <a:xfrm>
            <a:off x="8295760" y="2211134"/>
            <a:ext cx="3486881" cy="957337"/>
          </a:xfrm>
          <a:prstGeom prst="rect">
            <a:avLst/>
          </a:prstGeom>
          <a:solidFill>
            <a:srgbClr val="7030A0"/>
          </a:solidFill>
          <a:ln cap="flat" cmpd="sng" w="1905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2400">
                <a:solidFill>
                  <a:schemeClr val="lt1"/>
                </a:solidFill>
                <a:latin typeface="Calibri"/>
                <a:ea typeface="Calibri"/>
                <a:cs typeface="Calibri"/>
                <a:sym typeface="Calibri"/>
              </a:rPr>
              <a:t>Instagram</a:t>
            </a:r>
            <a:r>
              <a:rPr lang="en-GB" sz="2400">
                <a:solidFill>
                  <a:schemeClr val="lt1"/>
                </a:solidFill>
                <a:latin typeface="Calibri"/>
                <a:ea typeface="Calibri"/>
                <a:cs typeface="Calibri"/>
                <a:sym typeface="Calibri"/>
              </a:rPr>
              <a:t> </a:t>
            </a:r>
            <a:endParaRPr/>
          </a:p>
          <a:p>
            <a:pPr indent="0" lvl="0" marL="0" marR="0" rtl="0" algn="ctr">
              <a:spcBef>
                <a:spcPts val="0"/>
              </a:spcBef>
              <a:spcAft>
                <a:spcPts val="0"/>
              </a:spcAft>
              <a:buNone/>
            </a:pPr>
            <a:r>
              <a:rPr lang="en-GB" sz="2400">
                <a:solidFill>
                  <a:schemeClr val="lt1"/>
                </a:solidFill>
                <a:latin typeface="Calibri"/>
                <a:ea typeface="Calibri"/>
                <a:cs typeface="Calibri"/>
                <a:sym typeface="Calibri"/>
              </a:rPr>
              <a:t>(9%)</a:t>
            </a:r>
            <a:endParaRPr/>
          </a:p>
        </p:txBody>
      </p:sp>
      <p:sp>
        <p:nvSpPr>
          <p:cNvPr id="199" name="Google Shape;199;p15"/>
          <p:cNvSpPr/>
          <p:nvPr/>
        </p:nvSpPr>
        <p:spPr>
          <a:xfrm>
            <a:off x="3537581" y="4723908"/>
            <a:ext cx="3806597" cy="1116733"/>
          </a:xfrm>
          <a:prstGeom prst="wedgeRoundRectCallout">
            <a:avLst>
              <a:gd fmla="val -6907" name="adj1"/>
              <a:gd fmla="val 92588" name="adj2"/>
              <a:gd fmla="val 16667" name="adj3"/>
            </a:avLst>
          </a:prstGeom>
          <a:gradFill>
            <a:gsLst>
              <a:gs pos="0">
                <a:srgbClr val="B0CAE9"/>
              </a:gs>
              <a:gs pos="50000">
                <a:srgbClr val="A1C1E4"/>
              </a:gs>
              <a:gs pos="100000">
                <a:srgbClr val="90B8E4"/>
              </a:gs>
            </a:gsLst>
            <a:lin ang="5400000" scaled="0"/>
          </a:gradFill>
          <a:ln cap="flat" cmpd="sng" w="9525">
            <a:solidFill>
              <a:schemeClr val="accent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800">
                <a:solidFill>
                  <a:schemeClr val="dk1"/>
                </a:solidFill>
                <a:latin typeface="Calibri"/>
                <a:ea typeface="Calibri"/>
                <a:cs typeface="Calibri"/>
                <a:sym typeface="Calibri"/>
              </a:rPr>
              <a:t>Parents increasingly likely to say they </a:t>
            </a:r>
            <a:r>
              <a:rPr b="1" lang="en-GB" sz="1800">
                <a:solidFill>
                  <a:schemeClr val="dk1"/>
                </a:solidFill>
                <a:latin typeface="Calibri"/>
                <a:ea typeface="Calibri"/>
                <a:cs typeface="Calibri"/>
                <a:sym typeface="Calibri"/>
              </a:rPr>
              <a:t>would allow their child to have a social media profile</a:t>
            </a:r>
            <a:endParaRPr/>
          </a:p>
        </p:txBody>
      </p:sp>
      <p:sp>
        <p:nvSpPr>
          <p:cNvPr id="200" name="Google Shape;200;p15"/>
          <p:cNvSpPr/>
          <p:nvPr/>
        </p:nvSpPr>
        <p:spPr>
          <a:xfrm rot="419385">
            <a:off x="7639737" y="4361478"/>
            <a:ext cx="4028536" cy="2125662"/>
          </a:xfrm>
          <a:prstGeom prst="wedgeEllipseCallout">
            <a:avLst>
              <a:gd fmla="val -41604" name="adj1"/>
              <a:gd fmla="val 65747" name="adj2"/>
            </a:avLst>
          </a:prstGeom>
          <a:gradFill>
            <a:gsLst>
              <a:gs pos="0">
                <a:srgbClr val="FFDC9B"/>
              </a:gs>
              <a:gs pos="50000">
                <a:srgbClr val="FFD68D"/>
              </a:gs>
              <a:gs pos="100000">
                <a:srgbClr val="FFD478"/>
              </a:gs>
            </a:gsLst>
            <a:lin ang="5400000" scaled="0"/>
          </a:gradFill>
          <a:ln cap="flat" cmpd="sng" w="9525">
            <a:solidFill>
              <a:schemeClr val="accent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800">
                <a:solidFill>
                  <a:schemeClr val="dk1"/>
                </a:solidFill>
                <a:latin typeface="Calibri"/>
                <a:ea typeface="Calibri"/>
                <a:cs typeface="Calibri"/>
                <a:sym typeface="Calibri"/>
              </a:rPr>
              <a:t>Three in ten (30%) agreeing  they </a:t>
            </a:r>
            <a:r>
              <a:rPr b="1" lang="en-GB" sz="1800">
                <a:solidFill>
                  <a:schemeClr val="dk1"/>
                </a:solidFill>
                <a:latin typeface="Calibri"/>
                <a:ea typeface="Calibri"/>
                <a:cs typeface="Calibri"/>
                <a:sym typeface="Calibri"/>
              </a:rPr>
              <a:t>‘would allow [their] child to have a profile on these sites or apps </a:t>
            </a:r>
            <a:r>
              <a:rPr b="1" lang="en-GB" sz="1800" u="sng">
                <a:solidFill>
                  <a:schemeClr val="dk1"/>
                </a:solidFill>
                <a:latin typeface="Calibri"/>
                <a:ea typeface="Calibri"/>
                <a:cs typeface="Calibri"/>
                <a:sym typeface="Calibri"/>
              </a:rPr>
              <a:t>before they had reached the minimum age</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 name="Shape 50"/>
        <p:cNvGrpSpPr/>
        <p:nvPr/>
      </p:nvGrpSpPr>
      <p:grpSpPr>
        <a:xfrm>
          <a:off x="0" y="0"/>
          <a:ext cx="0" cy="0"/>
          <a:chOff x="0" y="0"/>
          <a:chExt cx="0" cy="0"/>
        </a:xfrm>
      </p:grpSpPr>
      <p:cxnSp>
        <p:nvCxnSpPr>
          <p:cNvPr id="51" name="Google Shape;51;p3"/>
          <p:cNvCxnSpPr/>
          <p:nvPr/>
        </p:nvCxnSpPr>
        <p:spPr>
          <a:xfrm>
            <a:off x="0" y="0"/>
            <a:ext cx="914400" cy="0"/>
          </a:xfrm>
          <a:prstGeom prst="straightConnector1">
            <a:avLst/>
          </a:prstGeom>
          <a:noFill/>
          <a:ln cap="flat" cmpd="sng" w="9525">
            <a:solidFill>
              <a:srgbClr val="FBFFFF"/>
            </a:solidFill>
            <a:prstDash val="solid"/>
            <a:miter lim="800000"/>
            <a:headEnd len="sm" w="sm" type="none"/>
            <a:tailEnd len="sm" w="sm" type="none"/>
          </a:ln>
        </p:spPr>
      </p:cxnSp>
      <p:sp>
        <p:nvSpPr>
          <p:cNvPr id="52" name="Google Shape;52;p3"/>
          <p:cNvSpPr/>
          <p:nvPr/>
        </p:nvSpPr>
        <p:spPr>
          <a:xfrm>
            <a:off x="10238283" y="217357"/>
            <a:ext cx="1843472" cy="2565063"/>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Parental Supervision on Children's Device Usage and Gaming – Azadeh  Forghani, PhD" id="53" name="Google Shape;53;p3"/>
          <p:cNvPicPr preferRelativeResize="0"/>
          <p:nvPr/>
        </p:nvPicPr>
        <p:blipFill rotWithShape="1">
          <a:blip r:embed="rId3">
            <a:alphaModFix amt="20000"/>
          </a:blip>
          <a:srcRect b="0" l="0" r="0" t="0"/>
          <a:stretch/>
        </p:blipFill>
        <p:spPr>
          <a:xfrm>
            <a:off x="0" y="1"/>
            <a:ext cx="12192000" cy="6850306"/>
          </a:xfrm>
          <a:prstGeom prst="rect">
            <a:avLst/>
          </a:prstGeom>
          <a:noFill/>
          <a:ln>
            <a:noFill/>
          </a:ln>
        </p:spPr>
      </p:pic>
      <p:sp>
        <p:nvSpPr>
          <p:cNvPr id="54" name="Google Shape;54;p3"/>
          <p:cNvSpPr txBox="1"/>
          <p:nvPr/>
        </p:nvSpPr>
        <p:spPr>
          <a:xfrm>
            <a:off x="2596854" y="2447140"/>
            <a:ext cx="6815412" cy="830997"/>
          </a:xfrm>
          <a:prstGeom prst="rect">
            <a:avLst/>
          </a:prstGeom>
          <a:solidFill>
            <a:schemeClr val="lt1"/>
          </a:solidFill>
          <a:ln cap="flat" cmpd="sng" w="12700">
            <a:solidFill>
              <a:schemeClr val="accent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GB" sz="4800" u="none" cap="none" strike="noStrike">
                <a:solidFill>
                  <a:schemeClr val="dk1"/>
                </a:solidFill>
                <a:latin typeface="Calibri"/>
                <a:ea typeface="Calibri"/>
                <a:cs typeface="Calibri"/>
                <a:sym typeface="Calibri"/>
              </a:rPr>
              <a:t>SCREENTIME</a:t>
            </a:r>
            <a:endParaRPr b="0" i="0" sz="4000" u="none" cap="none" strike="noStrike">
              <a:solidFill>
                <a:schemeClr val="dk1"/>
              </a:solidFill>
              <a:latin typeface="Calibri"/>
              <a:ea typeface="Calibri"/>
              <a:cs typeface="Calibri"/>
              <a:sym typeface="Calibri"/>
            </a:endParaRPr>
          </a:p>
        </p:txBody>
      </p:sp>
      <p:pic>
        <p:nvPicPr>
          <p:cNvPr descr="A red rectangular sign with white text and heart&#10;&#10;Description automatically generated" id="55" name="Google Shape;55;p3"/>
          <p:cNvPicPr preferRelativeResize="0"/>
          <p:nvPr/>
        </p:nvPicPr>
        <p:blipFill rotWithShape="1">
          <a:blip r:embed="rId4">
            <a:alphaModFix/>
          </a:blip>
          <a:srcRect b="0" l="0" r="0" t="0"/>
          <a:stretch/>
        </p:blipFill>
        <p:spPr>
          <a:xfrm>
            <a:off x="123710" y="5832090"/>
            <a:ext cx="1290918" cy="923613"/>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 name="Shape 60"/>
        <p:cNvGrpSpPr/>
        <p:nvPr/>
      </p:nvGrpSpPr>
      <p:grpSpPr>
        <a:xfrm>
          <a:off x="0" y="0"/>
          <a:ext cx="0" cy="0"/>
          <a:chOff x="0" y="0"/>
          <a:chExt cx="0" cy="0"/>
        </a:xfrm>
      </p:grpSpPr>
      <p:cxnSp>
        <p:nvCxnSpPr>
          <p:cNvPr id="61" name="Google Shape;61;p4"/>
          <p:cNvCxnSpPr/>
          <p:nvPr/>
        </p:nvCxnSpPr>
        <p:spPr>
          <a:xfrm>
            <a:off x="0" y="0"/>
            <a:ext cx="914400" cy="0"/>
          </a:xfrm>
          <a:prstGeom prst="straightConnector1">
            <a:avLst/>
          </a:prstGeom>
          <a:noFill/>
          <a:ln cap="flat" cmpd="sng" w="9525">
            <a:solidFill>
              <a:srgbClr val="FBFFFF"/>
            </a:solidFill>
            <a:prstDash val="solid"/>
            <a:miter lim="800000"/>
            <a:headEnd len="sm" w="sm" type="none"/>
            <a:tailEnd len="sm" w="sm" type="none"/>
          </a:ln>
        </p:spPr>
      </p:cxnSp>
      <p:sp>
        <p:nvSpPr>
          <p:cNvPr id="62" name="Google Shape;62;p4"/>
          <p:cNvSpPr/>
          <p:nvPr/>
        </p:nvSpPr>
        <p:spPr>
          <a:xfrm>
            <a:off x="4051876" y="4817287"/>
            <a:ext cx="7204303" cy="1964440"/>
          </a:xfrm>
          <a:prstGeom prst="rect">
            <a:avLst/>
          </a:prstGeom>
          <a:noFill/>
          <a:ln>
            <a:noFill/>
          </a:ln>
        </p:spPr>
        <p:txBody>
          <a:bodyPr anchorCtr="0" anchor="b" bIns="45700" lIns="91425" spcFirstLastPara="1" rIns="91425" wrap="square" tIns="45700">
            <a:normAutofit/>
          </a:bodyPr>
          <a:lstStyle/>
          <a:p>
            <a:pPr indent="0" lvl="0" marL="0" marR="0" rtl="0" algn="l">
              <a:lnSpc>
                <a:spcPct val="110000"/>
              </a:lnSpc>
              <a:spcBef>
                <a:spcPts val="0"/>
              </a:spcBef>
              <a:spcAft>
                <a:spcPts val="0"/>
              </a:spcAft>
              <a:buNone/>
            </a:pPr>
            <a:r>
              <a:t/>
            </a:r>
            <a:endParaRPr b="0" i="0" sz="2200" u="none" cap="none" strike="noStrike">
              <a:solidFill>
                <a:schemeClr val="dk1"/>
              </a:solidFill>
              <a:latin typeface="Calibri"/>
              <a:ea typeface="Calibri"/>
              <a:cs typeface="Calibri"/>
              <a:sym typeface="Calibri"/>
            </a:endParaRPr>
          </a:p>
        </p:txBody>
      </p:sp>
      <p:sp>
        <p:nvSpPr>
          <p:cNvPr id="63" name="Google Shape;63;p4"/>
          <p:cNvSpPr txBox="1"/>
          <p:nvPr/>
        </p:nvSpPr>
        <p:spPr>
          <a:xfrm>
            <a:off x="8905674" y="6289284"/>
            <a:ext cx="3176080" cy="49244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GB" sz="1400" u="none" cap="none" strike="noStrike">
                <a:solidFill>
                  <a:schemeClr val="dk1"/>
                </a:solidFill>
                <a:latin typeface="Calibri"/>
                <a:ea typeface="Calibri"/>
                <a:cs typeface="Calibri"/>
                <a:sym typeface="Calibri"/>
              </a:rPr>
              <a:t>Source: </a:t>
            </a:r>
            <a:r>
              <a:rPr b="0" i="0" lang="en-GB" sz="1100" u="none" cap="none" strike="noStrike">
                <a:solidFill>
                  <a:schemeClr val="dk1"/>
                </a:solidFill>
                <a:latin typeface="Roboto"/>
                <a:ea typeface="Roboto"/>
                <a:cs typeface="Roboto"/>
                <a:sym typeface="Roboto"/>
              </a:rPr>
              <a:t>Children and parents: media use and attitudes report 2024</a:t>
            </a:r>
            <a:endParaRPr b="0" i="0" sz="1400" u="none" cap="none" strike="noStrike">
              <a:solidFill>
                <a:schemeClr val="dk1"/>
              </a:solidFill>
              <a:latin typeface="Calibri"/>
              <a:ea typeface="Calibri"/>
              <a:cs typeface="Calibri"/>
              <a:sym typeface="Calibri"/>
            </a:endParaRPr>
          </a:p>
        </p:txBody>
      </p:sp>
      <p:sp>
        <p:nvSpPr>
          <p:cNvPr id="64" name="Google Shape;64;p4"/>
          <p:cNvSpPr/>
          <p:nvPr/>
        </p:nvSpPr>
        <p:spPr>
          <a:xfrm>
            <a:off x="2181372" y="331792"/>
            <a:ext cx="8846180" cy="1481570"/>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None/>
            </a:pPr>
            <a:r>
              <a:rPr b="1" i="0" lang="en-GB" sz="2590" u="none" cap="none" strike="noStrike">
                <a:solidFill>
                  <a:srgbClr val="FF0000"/>
                </a:solidFill>
                <a:latin typeface="Calibri"/>
                <a:ea typeface="Calibri"/>
                <a:cs typeface="Calibri"/>
                <a:sym typeface="Calibri"/>
              </a:rPr>
              <a:t>WORRIED</a:t>
            </a:r>
            <a:r>
              <a:rPr b="1" i="0" lang="en-GB" sz="2590" u="none" cap="none" strike="noStrike">
                <a:solidFill>
                  <a:schemeClr val="dk1"/>
                </a:solidFill>
                <a:latin typeface="Calibri"/>
                <a:ea typeface="Calibri"/>
                <a:cs typeface="Calibri"/>
                <a:sym typeface="Calibri"/>
              </a:rPr>
              <a:t> about their</a:t>
            </a:r>
            <a:r>
              <a:rPr b="1" i="0" lang="en-GB" sz="2590" u="none" cap="none" strike="noStrike">
                <a:solidFill>
                  <a:srgbClr val="FF0000"/>
                </a:solidFill>
                <a:latin typeface="Calibri"/>
                <a:ea typeface="Calibri"/>
                <a:cs typeface="Calibri"/>
                <a:sym typeface="Calibri"/>
              </a:rPr>
              <a:t> SCREENTIME</a:t>
            </a:r>
            <a:r>
              <a:rPr b="1" i="0" lang="en-GB" sz="2590" u="none" cap="none" strike="noStrike">
                <a:solidFill>
                  <a:schemeClr val="dk1"/>
                </a:solidFill>
                <a:latin typeface="Calibri"/>
                <a:ea typeface="Calibri"/>
                <a:cs typeface="Calibri"/>
                <a:sym typeface="Calibri"/>
              </a:rPr>
              <a:t>??</a:t>
            </a:r>
            <a:endParaRPr/>
          </a:p>
          <a:p>
            <a:pPr indent="0" lvl="0" marL="0" marR="0" rtl="0" algn="l">
              <a:lnSpc>
                <a:spcPct val="90000"/>
              </a:lnSpc>
              <a:spcBef>
                <a:spcPts val="600"/>
              </a:spcBef>
              <a:spcAft>
                <a:spcPts val="0"/>
              </a:spcAft>
              <a:buNone/>
            </a:pPr>
            <a:r>
              <a:rPr b="1" i="0" lang="en-GB" sz="2590" u="none" cap="none" strike="noStrike">
                <a:solidFill>
                  <a:schemeClr val="dk1"/>
                </a:solidFill>
                <a:latin typeface="Calibri"/>
                <a:ea typeface="Calibri"/>
                <a:cs typeface="Calibri"/>
                <a:sym typeface="Calibri"/>
              </a:rPr>
              <a:t>Do you know </a:t>
            </a:r>
            <a:r>
              <a:rPr b="1" i="0" lang="en-GB" sz="2590" u="none" cap="none" strike="noStrike">
                <a:solidFill>
                  <a:srgbClr val="FF0000"/>
                </a:solidFill>
                <a:latin typeface="Calibri"/>
                <a:ea typeface="Calibri"/>
                <a:cs typeface="Calibri"/>
                <a:sym typeface="Calibri"/>
              </a:rPr>
              <a:t>HOW LONG YOUR CHILD SPENDS </a:t>
            </a:r>
            <a:r>
              <a:rPr b="0" i="0" lang="en-GB" sz="2590" u="none" cap="none" strike="noStrike">
                <a:solidFill>
                  <a:schemeClr val="dk1"/>
                </a:solidFill>
                <a:latin typeface="Calibri"/>
                <a:ea typeface="Calibri"/>
                <a:cs typeface="Calibri"/>
                <a:sym typeface="Calibri"/>
              </a:rPr>
              <a:t>online daily?</a:t>
            </a:r>
            <a:endParaRPr/>
          </a:p>
          <a:p>
            <a:pPr indent="0" lvl="0" marL="0" marR="0" rtl="0" algn="l">
              <a:lnSpc>
                <a:spcPct val="90000"/>
              </a:lnSpc>
              <a:spcBef>
                <a:spcPts val="600"/>
              </a:spcBef>
              <a:spcAft>
                <a:spcPts val="0"/>
              </a:spcAft>
              <a:buNone/>
            </a:pPr>
            <a:r>
              <a:rPr b="1" i="0" lang="en-GB" sz="2220" u="none" cap="none" strike="noStrike">
                <a:solidFill>
                  <a:schemeClr val="dk1"/>
                </a:solidFill>
                <a:latin typeface="Calibri"/>
                <a:ea typeface="Calibri"/>
                <a:cs typeface="Calibri"/>
                <a:sym typeface="Calibri"/>
              </a:rPr>
              <a:t> </a:t>
            </a:r>
            <a:endParaRPr/>
          </a:p>
        </p:txBody>
      </p:sp>
      <p:sp>
        <p:nvSpPr>
          <p:cNvPr id="65" name="Google Shape;65;p4"/>
          <p:cNvSpPr txBox="1"/>
          <p:nvPr/>
        </p:nvSpPr>
        <p:spPr>
          <a:xfrm>
            <a:off x="3116056" y="5948425"/>
            <a:ext cx="9075944"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GB" sz="2400" u="none" cap="none" strike="noStrike">
                <a:solidFill>
                  <a:schemeClr val="dk1"/>
                </a:solidFill>
                <a:latin typeface="Calibri"/>
                <a:ea typeface="Calibri"/>
                <a:cs typeface="Calibri"/>
                <a:sym typeface="Calibri"/>
              </a:rPr>
              <a:t> Visit </a:t>
            </a:r>
            <a:r>
              <a:rPr b="0" i="0" lang="en-GB" sz="2400" u="sng" cap="none" strike="noStrike">
                <a:solidFill>
                  <a:schemeClr val="dk1"/>
                </a:solidFill>
                <a:latin typeface="Calibri"/>
                <a:ea typeface="Calibri"/>
                <a:cs typeface="Calibri"/>
                <a:sym typeface="Calibri"/>
                <a:hlinkClick r:id="rId3">
                  <a:extLst>
                    <a:ext uri="{A12FA001-AC4F-418D-AE19-62706E023703}">
                      <ahyp:hlinkClr val="tx"/>
                    </a:ext>
                  </a:extLst>
                </a:hlinkClick>
              </a:rPr>
              <a:t>screentime.lgfl.net</a:t>
            </a:r>
            <a:r>
              <a:rPr b="0" i="0" lang="en-GB" sz="2400" u="none" cap="none" strike="noStrike">
                <a:solidFill>
                  <a:schemeClr val="dk1"/>
                </a:solidFill>
                <a:latin typeface="Calibri"/>
                <a:ea typeface="Calibri"/>
                <a:cs typeface="Calibri"/>
                <a:sym typeface="Calibri"/>
              </a:rPr>
              <a:t> for advice and tips to manage screentime</a:t>
            </a:r>
            <a:endParaRPr/>
          </a:p>
        </p:txBody>
      </p:sp>
      <p:sp>
        <p:nvSpPr>
          <p:cNvPr id="66" name="Google Shape;66;p4"/>
          <p:cNvSpPr txBox="1"/>
          <p:nvPr/>
        </p:nvSpPr>
        <p:spPr>
          <a:xfrm>
            <a:off x="6352394" y="3429000"/>
            <a:ext cx="4675158" cy="2031325"/>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dk1"/>
              </a:buClr>
              <a:buSzPts val="1800"/>
              <a:buFont typeface="Arial"/>
              <a:buChar char="•"/>
            </a:pPr>
            <a:r>
              <a:rPr lang="en-GB" sz="1800">
                <a:solidFill>
                  <a:schemeClr val="dk1"/>
                </a:solidFill>
                <a:latin typeface="Calibri"/>
                <a:ea typeface="Calibri"/>
                <a:cs typeface="Calibri"/>
                <a:sym typeface="Calibri"/>
              </a:rPr>
              <a:t>Children spent an average </a:t>
            </a:r>
            <a:r>
              <a:rPr b="1" lang="en-GB" sz="1800">
                <a:solidFill>
                  <a:schemeClr val="dk1"/>
                </a:solidFill>
                <a:latin typeface="Calibri"/>
                <a:ea typeface="Calibri"/>
                <a:cs typeface="Calibri"/>
                <a:sym typeface="Calibri"/>
              </a:rPr>
              <a:t>3 hours 5 minutes per day</a:t>
            </a:r>
            <a:r>
              <a:rPr lang="en-GB" sz="1800">
                <a:solidFill>
                  <a:schemeClr val="dk1"/>
                </a:solidFill>
                <a:latin typeface="Calibri"/>
                <a:ea typeface="Calibri"/>
                <a:cs typeface="Calibri"/>
                <a:sym typeface="Calibri"/>
              </a:rPr>
              <a:t> accessing the internet, across smartphones, tablets and computers</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285750" lvl="0" marL="285750" marR="0" rtl="0" algn="l">
              <a:spcBef>
                <a:spcPts val="0"/>
              </a:spcBef>
              <a:spcAft>
                <a:spcPts val="0"/>
              </a:spcAft>
              <a:buClr>
                <a:schemeClr val="dk1"/>
              </a:buClr>
              <a:buSzPts val="1800"/>
              <a:buFont typeface="Arial"/>
              <a:buChar char="•"/>
            </a:pPr>
            <a:r>
              <a:rPr lang="en-GB" sz="1800">
                <a:solidFill>
                  <a:schemeClr val="dk1"/>
                </a:solidFill>
                <a:latin typeface="Calibri"/>
                <a:ea typeface="Calibri"/>
                <a:cs typeface="Calibri"/>
                <a:sym typeface="Calibri"/>
              </a:rPr>
              <a:t>Four in ten (39%) parents of children aged 3-17 report finding it</a:t>
            </a:r>
            <a:r>
              <a:rPr b="1" lang="en-GB" sz="1800">
                <a:solidFill>
                  <a:schemeClr val="dk1"/>
                </a:solidFill>
                <a:latin typeface="Calibri"/>
                <a:ea typeface="Calibri"/>
                <a:cs typeface="Calibri"/>
                <a:sym typeface="Calibri"/>
              </a:rPr>
              <a:t> hard to control their child’s screentime</a:t>
            </a:r>
            <a:endParaRPr b="1" sz="2800">
              <a:solidFill>
                <a:schemeClr val="dk1"/>
              </a:solidFill>
              <a:latin typeface="Calibri"/>
              <a:ea typeface="Calibri"/>
              <a:cs typeface="Calibri"/>
              <a:sym typeface="Calibri"/>
            </a:endParaRPr>
          </a:p>
        </p:txBody>
      </p:sp>
      <p:pic>
        <p:nvPicPr>
          <p:cNvPr id="67" name="Google Shape;67;p4"/>
          <p:cNvPicPr preferRelativeResize="0"/>
          <p:nvPr/>
        </p:nvPicPr>
        <p:blipFill rotWithShape="1">
          <a:blip r:embed="rId4">
            <a:alphaModFix/>
          </a:blip>
          <a:srcRect b="13205" l="8884" r="49413" t="1132"/>
          <a:stretch/>
        </p:blipFill>
        <p:spPr>
          <a:xfrm>
            <a:off x="3131917" y="2610046"/>
            <a:ext cx="2707690" cy="3094329"/>
          </a:xfrm>
          <a:prstGeom prst="rect">
            <a:avLst/>
          </a:prstGeom>
          <a:noFill/>
          <a:ln>
            <a:noFill/>
          </a:ln>
        </p:spPr>
      </p:pic>
      <p:pic>
        <p:nvPicPr>
          <p:cNvPr descr="Free did you know speech balloon message illustration" id="68" name="Google Shape;68;p4"/>
          <p:cNvPicPr preferRelativeResize="0"/>
          <p:nvPr/>
        </p:nvPicPr>
        <p:blipFill rotWithShape="1">
          <a:blip r:embed="rId5">
            <a:alphaModFix/>
          </a:blip>
          <a:srcRect b="0" l="0" r="0" t="0"/>
          <a:stretch/>
        </p:blipFill>
        <p:spPr>
          <a:xfrm>
            <a:off x="5529951" y="1426486"/>
            <a:ext cx="2149022" cy="2149022"/>
          </a:xfrm>
          <a:prstGeom prst="rect">
            <a:avLst/>
          </a:prstGeom>
          <a:noFill/>
          <a:ln>
            <a:noFill/>
          </a:ln>
        </p:spPr>
      </p:pic>
      <p:pic>
        <p:nvPicPr>
          <p:cNvPr descr="Free speech bubble talking chat illustration" id="69" name="Google Shape;69;p4"/>
          <p:cNvPicPr preferRelativeResize="0"/>
          <p:nvPr/>
        </p:nvPicPr>
        <p:blipFill rotWithShape="1">
          <a:blip r:embed="rId6">
            <a:alphaModFix/>
          </a:blip>
          <a:srcRect b="0" l="0" r="0" t="0"/>
          <a:stretch/>
        </p:blipFill>
        <p:spPr>
          <a:xfrm>
            <a:off x="594040" y="305981"/>
            <a:ext cx="1437496" cy="1437496"/>
          </a:xfrm>
          <a:prstGeom prst="ellipse">
            <a:avLst/>
          </a:prstGeom>
          <a:noFill/>
          <a:ln>
            <a:noFill/>
          </a:ln>
          <a:effectLst>
            <a:outerShdw blurRad="50800" rotWithShape="0" dir="16200000" dist="38100">
              <a:srgbClr val="000000">
                <a:alpha val="40000"/>
              </a:srgbClr>
            </a:outerShdw>
          </a:effectLst>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cxnSp>
        <p:nvCxnSpPr>
          <p:cNvPr id="75" name="Google Shape;75;p5"/>
          <p:cNvCxnSpPr/>
          <p:nvPr/>
        </p:nvCxnSpPr>
        <p:spPr>
          <a:xfrm>
            <a:off x="0" y="0"/>
            <a:ext cx="914400" cy="0"/>
          </a:xfrm>
          <a:prstGeom prst="straightConnector1">
            <a:avLst/>
          </a:prstGeom>
          <a:noFill/>
          <a:ln cap="flat" cmpd="sng" w="9525">
            <a:solidFill>
              <a:srgbClr val="FBFFFF"/>
            </a:solidFill>
            <a:prstDash val="solid"/>
            <a:miter lim="800000"/>
            <a:headEnd len="sm" w="sm" type="none"/>
            <a:tailEnd len="sm" w="sm" type="none"/>
          </a:ln>
        </p:spPr>
      </p:cxnSp>
      <p:sp>
        <p:nvSpPr>
          <p:cNvPr id="76" name="Google Shape;76;p5"/>
          <p:cNvSpPr/>
          <p:nvPr/>
        </p:nvSpPr>
        <p:spPr>
          <a:xfrm>
            <a:off x="8208355" y="294326"/>
            <a:ext cx="3899498" cy="237172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77" name="Google Shape;77;p5"/>
          <p:cNvSpPr/>
          <p:nvPr/>
        </p:nvSpPr>
        <p:spPr>
          <a:xfrm>
            <a:off x="4397147" y="4696480"/>
            <a:ext cx="7204303" cy="1964440"/>
          </a:xfrm>
          <a:prstGeom prst="rect">
            <a:avLst/>
          </a:prstGeom>
          <a:noFill/>
          <a:ln>
            <a:noFill/>
          </a:ln>
        </p:spPr>
        <p:txBody>
          <a:bodyPr anchorCtr="0" anchor="b" bIns="45700" lIns="91425" spcFirstLastPara="1" rIns="91425" wrap="square" tIns="45700">
            <a:normAutofit/>
          </a:bodyPr>
          <a:lstStyle/>
          <a:p>
            <a:pPr indent="0" lvl="0" marL="0" marR="0" rtl="0" algn="l">
              <a:lnSpc>
                <a:spcPct val="110000"/>
              </a:lnSpc>
              <a:spcBef>
                <a:spcPts val="0"/>
              </a:spcBef>
              <a:spcAft>
                <a:spcPts val="0"/>
              </a:spcAft>
              <a:buNone/>
            </a:pPr>
            <a:r>
              <a:t/>
            </a:r>
            <a:endParaRPr sz="2200">
              <a:solidFill>
                <a:schemeClr val="dk1"/>
              </a:solidFill>
              <a:latin typeface="Calibri"/>
              <a:ea typeface="Calibri"/>
              <a:cs typeface="Calibri"/>
              <a:sym typeface="Calibri"/>
            </a:endParaRPr>
          </a:p>
        </p:txBody>
      </p:sp>
      <p:sp>
        <p:nvSpPr>
          <p:cNvPr id="78" name="Google Shape;78;p5"/>
          <p:cNvSpPr txBox="1"/>
          <p:nvPr/>
        </p:nvSpPr>
        <p:spPr>
          <a:xfrm>
            <a:off x="1779781" y="294326"/>
            <a:ext cx="9075944"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2400">
                <a:solidFill>
                  <a:schemeClr val="dk1"/>
                </a:solidFill>
                <a:latin typeface="Calibri"/>
                <a:ea typeface="Calibri"/>
                <a:cs typeface="Calibri"/>
                <a:sym typeface="Calibri"/>
              </a:rPr>
              <a:t> Visit </a:t>
            </a:r>
            <a:r>
              <a:rPr lang="en-GB" sz="2400" u="sng">
                <a:solidFill>
                  <a:schemeClr val="dk1"/>
                </a:solidFill>
                <a:latin typeface="Calibri"/>
                <a:ea typeface="Calibri"/>
                <a:cs typeface="Calibri"/>
                <a:sym typeface="Calibri"/>
                <a:hlinkClick r:id="rId3">
                  <a:extLst>
                    <a:ext uri="{A12FA001-AC4F-418D-AE19-62706E023703}">
                      <ahyp:hlinkClr val="tx"/>
                    </a:ext>
                  </a:extLst>
                </a:hlinkClick>
              </a:rPr>
              <a:t>parentsafe.lgfl.net/</a:t>
            </a:r>
            <a:r>
              <a:rPr lang="en-GB" sz="2400">
                <a:solidFill>
                  <a:schemeClr val="dk1"/>
                </a:solidFill>
                <a:latin typeface="Calibri"/>
                <a:ea typeface="Calibri"/>
                <a:cs typeface="Calibri"/>
                <a:sym typeface="Calibri"/>
              </a:rPr>
              <a:t> for advice and tips to manage screentime</a:t>
            </a:r>
            <a:endParaRPr/>
          </a:p>
        </p:txBody>
      </p:sp>
      <p:pic>
        <p:nvPicPr>
          <p:cNvPr id="79" name="Google Shape;79;p5"/>
          <p:cNvPicPr preferRelativeResize="0"/>
          <p:nvPr/>
        </p:nvPicPr>
        <p:blipFill rotWithShape="1">
          <a:blip r:embed="rId4">
            <a:alphaModFix/>
          </a:blip>
          <a:srcRect b="0" l="0" r="0" t="0"/>
          <a:stretch/>
        </p:blipFill>
        <p:spPr>
          <a:xfrm>
            <a:off x="2557777" y="878046"/>
            <a:ext cx="9550076" cy="5979954"/>
          </a:xfrm>
          <a:prstGeom prst="rect">
            <a:avLst/>
          </a:prstGeom>
          <a:noFill/>
          <a:ln>
            <a:noFill/>
          </a:ln>
          <a:effectLst>
            <a:outerShdw blurRad="292100" rotWithShape="0" algn="tl" dir="2700000" dist="139700">
              <a:srgbClr val="333333">
                <a:alpha val="64705"/>
              </a:srgbClr>
            </a:outerShdw>
          </a:effectLst>
        </p:spPr>
      </p:pic>
      <p:pic>
        <p:nvPicPr>
          <p:cNvPr descr="Free dialog tip advice illustration" id="80" name="Google Shape;80;p5"/>
          <p:cNvPicPr preferRelativeResize="0"/>
          <p:nvPr/>
        </p:nvPicPr>
        <p:blipFill rotWithShape="1">
          <a:blip r:embed="rId5">
            <a:alphaModFix/>
          </a:blip>
          <a:srcRect b="0" l="0" r="0" t="0"/>
          <a:stretch/>
        </p:blipFill>
        <p:spPr>
          <a:xfrm>
            <a:off x="250258" y="410068"/>
            <a:ext cx="1618687" cy="115078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cxnSp>
        <p:nvCxnSpPr>
          <p:cNvPr id="86" name="Google Shape;86;p6"/>
          <p:cNvCxnSpPr/>
          <p:nvPr/>
        </p:nvCxnSpPr>
        <p:spPr>
          <a:xfrm>
            <a:off x="0" y="0"/>
            <a:ext cx="914400" cy="0"/>
          </a:xfrm>
          <a:prstGeom prst="straightConnector1">
            <a:avLst/>
          </a:prstGeom>
          <a:noFill/>
          <a:ln cap="flat" cmpd="sng" w="9525">
            <a:solidFill>
              <a:srgbClr val="FBFFFF"/>
            </a:solidFill>
            <a:prstDash val="solid"/>
            <a:miter lim="800000"/>
            <a:headEnd len="sm" w="sm" type="none"/>
            <a:tailEnd len="sm" w="sm" type="none"/>
          </a:ln>
        </p:spPr>
      </p:cxnSp>
      <p:sp>
        <p:nvSpPr>
          <p:cNvPr id="87" name="Google Shape;87;p6"/>
          <p:cNvSpPr/>
          <p:nvPr/>
        </p:nvSpPr>
        <p:spPr>
          <a:xfrm>
            <a:off x="4397147" y="4696480"/>
            <a:ext cx="7204303" cy="1964440"/>
          </a:xfrm>
          <a:prstGeom prst="rect">
            <a:avLst/>
          </a:prstGeom>
          <a:noFill/>
          <a:ln>
            <a:noFill/>
          </a:ln>
        </p:spPr>
        <p:txBody>
          <a:bodyPr anchorCtr="0" anchor="b" bIns="45700" lIns="91425" spcFirstLastPara="1" rIns="91425" wrap="square" tIns="45700">
            <a:normAutofit/>
          </a:bodyPr>
          <a:lstStyle/>
          <a:p>
            <a:pPr indent="0" lvl="0" marL="0" marR="0" rtl="0" algn="l">
              <a:lnSpc>
                <a:spcPct val="110000"/>
              </a:lnSpc>
              <a:spcBef>
                <a:spcPts val="0"/>
              </a:spcBef>
              <a:spcAft>
                <a:spcPts val="0"/>
              </a:spcAft>
              <a:buNone/>
            </a:pPr>
            <a:r>
              <a:t/>
            </a:r>
            <a:endParaRPr sz="2200">
              <a:solidFill>
                <a:schemeClr val="dk1"/>
              </a:solidFill>
              <a:latin typeface="Calibri"/>
              <a:ea typeface="Calibri"/>
              <a:cs typeface="Calibri"/>
              <a:sym typeface="Calibri"/>
            </a:endParaRPr>
          </a:p>
        </p:txBody>
      </p:sp>
      <p:sp>
        <p:nvSpPr>
          <p:cNvPr id="88" name="Google Shape;88;p6"/>
          <p:cNvSpPr txBox="1"/>
          <p:nvPr/>
        </p:nvSpPr>
        <p:spPr>
          <a:xfrm>
            <a:off x="8905674" y="6289284"/>
            <a:ext cx="3176080" cy="49244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400">
                <a:solidFill>
                  <a:schemeClr val="dk1"/>
                </a:solidFill>
                <a:latin typeface="Calibri"/>
                <a:ea typeface="Calibri"/>
                <a:cs typeface="Calibri"/>
                <a:sym typeface="Calibri"/>
              </a:rPr>
              <a:t>Source: </a:t>
            </a:r>
            <a:r>
              <a:rPr b="0" i="0" lang="en-GB" sz="1100">
                <a:solidFill>
                  <a:schemeClr val="dk1"/>
                </a:solidFill>
                <a:latin typeface="Roboto"/>
                <a:ea typeface="Roboto"/>
                <a:cs typeface="Roboto"/>
                <a:sym typeface="Roboto"/>
              </a:rPr>
              <a:t>Children and parents: media use and attitudes report 2024</a:t>
            </a:r>
            <a:endParaRPr sz="1400">
              <a:solidFill>
                <a:schemeClr val="dk1"/>
              </a:solidFill>
              <a:latin typeface="Calibri"/>
              <a:ea typeface="Calibri"/>
              <a:cs typeface="Calibri"/>
              <a:sym typeface="Calibri"/>
            </a:endParaRPr>
          </a:p>
        </p:txBody>
      </p:sp>
      <p:sp>
        <p:nvSpPr>
          <p:cNvPr id="89" name="Google Shape;89;p6"/>
          <p:cNvSpPr/>
          <p:nvPr/>
        </p:nvSpPr>
        <p:spPr>
          <a:xfrm>
            <a:off x="1699375" y="369997"/>
            <a:ext cx="9247824" cy="667512"/>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None/>
            </a:pPr>
            <a:r>
              <a:rPr b="1" lang="en-GB" sz="2400">
                <a:solidFill>
                  <a:schemeClr val="dk1"/>
                </a:solidFill>
                <a:latin typeface="Calibri"/>
                <a:ea typeface="Calibri"/>
                <a:cs typeface="Calibri"/>
                <a:sym typeface="Calibri"/>
              </a:rPr>
              <a:t>How does your child feel about </a:t>
            </a:r>
            <a:r>
              <a:rPr b="1" lang="en-GB" sz="2400">
                <a:solidFill>
                  <a:srgbClr val="FF0000"/>
                </a:solidFill>
                <a:latin typeface="Calibri"/>
                <a:ea typeface="Calibri"/>
                <a:cs typeface="Calibri"/>
                <a:sym typeface="Calibri"/>
              </a:rPr>
              <a:t>YOUR SCREENTIME vs THEIRS</a:t>
            </a:r>
            <a:r>
              <a:rPr b="1" lang="en-GB" sz="2400">
                <a:solidFill>
                  <a:schemeClr val="dk1"/>
                </a:solidFill>
                <a:latin typeface="Calibri"/>
                <a:ea typeface="Calibri"/>
                <a:cs typeface="Calibri"/>
                <a:sym typeface="Calibri"/>
              </a:rPr>
              <a:t>?</a:t>
            </a:r>
            <a:endParaRPr/>
          </a:p>
        </p:txBody>
      </p:sp>
      <p:sp>
        <p:nvSpPr>
          <p:cNvPr id="90" name="Google Shape;90;p6"/>
          <p:cNvSpPr/>
          <p:nvPr/>
        </p:nvSpPr>
        <p:spPr>
          <a:xfrm>
            <a:off x="8636998" y="2407633"/>
            <a:ext cx="2964452" cy="1402397"/>
          </a:xfrm>
          <a:prstGeom prst="wedgeRoundRectCallout">
            <a:avLst>
              <a:gd fmla="val 44679" name="adj1"/>
              <a:gd fmla="val 90957" name="adj2"/>
              <a:gd fmla="val 16667" name="adj3"/>
            </a:avLst>
          </a:prstGeom>
          <a:solidFill>
            <a:schemeClr val="lt1"/>
          </a:solidFill>
          <a:ln cap="flat" cmpd="sng" w="1270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2000">
                <a:solidFill>
                  <a:schemeClr val="dk1"/>
                </a:solidFill>
                <a:latin typeface="Calibri"/>
                <a:ea typeface="Calibri"/>
                <a:cs typeface="Calibri"/>
                <a:sym typeface="Calibri"/>
              </a:rPr>
              <a:t>45% of 8-11s  feel that </a:t>
            </a:r>
            <a:r>
              <a:rPr b="1" lang="en-GB" sz="2000">
                <a:solidFill>
                  <a:schemeClr val="dk1"/>
                </a:solidFill>
                <a:highlight>
                  <a:srgbClr val="FFFF00"/>
                </a:highlight>
                <a:latin typeface="Calibri"/>
                <a:ea typeface="Calibri"/>
                <a:cs typeface="Calibri"/>
                <a:sym typeface="Calibri"/>
              </a:rPr>
              <a:t>their parents’ screentime is too high</a:t>
            </a:r>
            <a:endParaRPr/>
          </a:p>
        </p:txBody>
      </p:sp>
      <p:pic>
        <p:nvPicPr>
          <p:cNvPr id="91" name="Google Shape;91;p6"/>
          <p:cNvPicPr preferRelativeResize="0"/>
          <p:nvPr/>
        </p:nvPicPr>
        <p:blipFill rotWithShape="1">
          <a:blip r:embed="rId3">
            <a:alphaModFix/>
          </a:blip>
          <a:srcRect b="0" l="0" r="0" t="0"/>
          <a:stretch/>
        </p:blipFill>
        <p:spPr>
          <a:xfrm>
            <a:off x="1857450" y="1848287"/>
            <a:ext cx="6424151" cy="4785091"/>
          </a:xfrm>
          <a:prstGeom prst="rect">
            <a:avLst/>
          </a:prstGeom>
          <a:noFill/>
          <a:ln>
            <a:noFill/>
          </a:ln>
          <a:effectLst>
            <a:outerShdw blurRad="292100" rotWithShape="0" algn="tl" dir="2700000" dist="139700">
              <a:srgbClr val="333333">
                <a:alpha val="64705"/>
              </a:srgbClr>
            </a:outerShdw>
          </a:effectLst>
        </p:spPr>
      </p:pic>
      <p:sp>
        <p:nvSpPr>
          <p:cNvPr id="92" name="Google Shape;92;p6"/>
          <p:cNvSpPr/>
          <p:nvPr/>
        </p:nvSpPr>
        <p:spPr>
          <a:xfrm>
            <a:off x="8680413" y="4395106"/>
            <a:ext cx="2967571" cy="1309102"/>
          </a:xfrm>
          <a:prstGeom prst="wedgeRoundRectCallout">
            <a:avLst>
              <a:gd fmla="val -39759" name="adj1"/>
              <a:gd fmla="val 61620" name="adj2"/>
              <a:gd fmla="val 16667" name="adj3"/>
            </a:avLst>
          </a:prstGeom>
          <a:solidFill>
            <a:schemeClr val="l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2000">
                <a:solidFill>
                  <a:schemeClr val="dk1"/>
                </a:solidFill>
                <a:latin typeface="Calibri"/>
                <a:ea typeface="Calibri"/>
                <a:cs typeface="Calibri"/>
                <a:sym typeface="Calibri"/>
              </a:rPr>
              <a:t>35% of 8-17s feel that their own screentime is too high</a:t>
            </a:r>
            <a:endParaRPr/>
          </a:p>
        </p:txBody>
      </p:sp>
      <p:pic>
        <p:nvPicPr>
          <p:cNvPr descr="Free speech bubble talking chat illustration" id="93" name="Google Shape;93;p6"/>
          <p:cNvPicPr preferRelativeResize="0"/>
          <p:nvPr/>
        </p:nvPicPr>
        <p:blipFill rotWithShape="1">
          <a:blip r:embed="rId4">
            <a:alphaModFix/>
          </a:blip>
          <a:srcRect b="0" l="0" r="0" t="0"/>
          <a:stretch/>
        </p:blipFill>
        <p:spPr>
          <a:xfrm>
            <a:off x="195652" y="164336"/>
            <a:ext cx="1437496" cy="1437496"/>
          </a:xfrm>
          <a:prstGeom prst="ellipse">
            <a:avLst/>
          </a:prstGeom>
          <a:noFill/>
          <a:ln>
            <a:noFill/>
          </a:ln>
          <a:effectLst>
            <a:outerShdw blurRad="50800" rotWithShape="0" dir="16200000" dist="38100">
              <a:srgbClr val="000000">
                <a:alpha val="40000"/>
              </a:srgbClr>
            </a:outerShdw>
          </a:effectLst>
        </p:spPr>
      </p:pic>
      <p:pic>
        <p:nvPicPr>
          <p:cNvPr descr="Free did you know speech balloon message illustration" id="94" name="Google Shape;94;p6"/>
          <p:cNvPicPr preferRelativeResize="0"/>
          <p:nvPr/>
        </p:nvPicPr>
        <p:blipFill rotWithShape="1">
          <a:blip r:embed="rId5">
            <a:alphaModFix/>
          </a:blip>
          <a:srcRect b="0" l="0" r="0" t="0"/>
          <a:stretch/>
        </p:blipFill>
        <p:spPr>
          <a:xfrm>
            <a:off x="9669378" y="883084"/>
            <a:ext cx="1930407" cy="1930407"/>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cxnSp>
        <p:nvCxnSpPr>
          <p:cNvPr id="100" name="Google Shape;100;p7"/>
          <p:cNvCxnSpPr/>
          <p:nvPr/>
        </p:nvCxnSpPr>
        <p:spPr>
          <a:xfrm>
            <a:off x="0" y="0"/>
            <a:ext cx="914400" cy="0"/>
          </a:xfrm>
          <a:prstGeom prst="straightConnector1">
            <a:avLst/>
          </a:prstGeom>
          <a:noFill/>
          <a:ln cap="flat" cmpd="sng" w="9525">
            <a:solidFill>
              <a:srgbClr val="FBFFFF"/>
            </a:solidFill>
            <a:prstDash val="solid"/>
            <a:miter lim="800000"/>
            <a:headEnd len="sm" w="sm" type="none"/>
            <a:tailEnd len="sm" w="sm" type="none"/>
          </a:ln>
        </p:spPr>
      </p:cxnSp>
      <p:sp>
        <p:nvSpPr>
          <p:cNvPr id="101" name="Google Shape;101;p7"/>
          <p:cNvSpPr/>
          <p:nvPr/>
        </p:nvSpPr>
        <p:spPr>
          <a:xfrm>
            <a:off x="8208355" y="294326"/>
            <a:ext cx="3899498" cy="237172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102" name="Google Shape;102;p7"/>
          <p:cNvSpPr/>
          <p:nvPr/>
        </p:nvSpPr>
        <p:spPr>
          <a:xfrm>
            <a:off x="4397147" y="4696480"/>
            <a:ext cx="7204303" cy="1964440"/>
          </a:xfrm>
          <a:prstGeom prst="rect">
            <a:avLst/>
          </a:prstGeom>
          <a:noFill/>
          <a:ln>
            <a:noFill/>
          </a:ln>
        </p:spPr>
        <p:txBody>
          <a:bodyPr anchorCtr="0" anchor="b" bIns="45700" lIns="91425" spcFirstLastPara="1" rIns="91425" wrap="square" tIns="45700">
            <a:normAutofit/>
          </a:bodyPr>
          <a:lstStyle/>
          <a:p>
            <a:pPr indent="0" lvl="0" marL="0" marR="0" rtl="0" algn="l">
              <a:lnSpc>
                <a:spcPct val="110000"/>
              </a:lnSpc>
              <a:spcBef>
                <a:spcPts val="0"/>
              </a:spcBef>
              <a:spcAft>
                <a:spcPts val="0"/>
              </a:spcAft>
              <a:buNone/>
            </a:pPr>
            <a:r>
              <a:t/>
            </a:r>
            <a:endParaRPr sz="2200">
              <a:solidFill>
                <a:schemeClr val="dk1"/>
              </a:solidFill>
              <a:latin typeface="Calibri"/>
              <a:ea typeface="Calibri"/>
              <a:cs typeface="Calibri"/>
              <a:sym typeface="Calibri"/>
            </a:endParaRPr>
          </a:p>
        </p:txBody>
      </p:sp>
      <p:pic>
        <p:nvPicPr>
          <p:cNvPr id="103" name="Google Shape;103;p7" title="Life Online - What Grownups Just Don't Get!"/>
          <p:cNvPicPr preferRelativeResize="0"/>
          <p:nvPr/>
        </p:nvPicPr>
        <p:blipFill rotWithShape="1">
          <a:blip r:embed="rId3">
            <a:alphaModFix/>
          </a:blip>
          <a:srcRect b="0" l="0" r="0" t="0"/>
          <a:stretch/>
        </p:blipFill>
        <p:spPr>
          <a:xfrm>
            <a:off x="0" y="0"/>
            <a:ext cx="12192000" cy="688848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3"/>
                                        </p:tgtEl>
                                        <p:attrNameLst>
                                          <p:attrName>style.visibility</p:attrName>
                                        </p:attrNameLst>
                                      </p:cBhvr>
                                      <p:to>
                                        <p:strVal val="visible"/>
                                      </p:to>
                                    </p:set>
                                    <p:animEffect filter="fade" transition="in">
                                      <p:cBhvr>
                                        <p:cTn dur="1"/>
                                        <p:tgtEl>
                                          <p:spTgt spid="10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cxnSp>
        <p:nvCxnSpPr>
          <p:cNvPr id="109" name="Google Shape;109;p8"/>
          <p:cNvCxnSpPr/>
          <p:nvPr/>
        </p:nvCxnSpPr>
        <p:spPr>
          <a:xfrm>
            <a:off x="0" y="0"/>
            <a:ext cx="914400" cy="0"/>
          </a:xfrm>
          <a:prstGeom prst="straightConnector1">
            <a:avLst/>
          </a:prstGeom>
          <a:noFill/>
          <a:ln cap="flat" cmpd="sng" w="9525">
            <a:solidFill>
              <a:srgbClr val="FBFFFF"/>
            </a:solidFill>
            <a:prstDash val="solid"/>
            <a:miter lim="800000"/>
            <a:headEnd len="sm" w="sm" type="none"/>
            <a:tailEnd len="sm" w="sm" type="none"/>
          </a:ln>
        </p:spPr>
      </p:cxnSp>
      <p:sp>
        <p:nvSpPr>
          <p:cNvPr id="110" name="Google Shape;110;p8"/>
          <p:cNvSpPr/>
          <p:nvPr/>
        </p:nvSpPr>
        <p:spPr>
          <a:xfrm>
            <a:off x="10238283" y="217357"/>
            <a:ext cx="1843472" cy="2565063"/>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Parental Supervision on Children's Device Usage and Gaming – Azadeh  Forghani, PhD" id="111" name="Google Shape;111;p8"/>
          <p:cNvPicPr preferRelativeResize="0"/>
          <p:nvPr/>
        </p:nvPicPr>
        <p:blipFill rotWithShape="1">
          <a:blip r:embed="rId3">
            <a:alphaModFix amt="20000"/>
          </a:blip>
          <a:srcRect b="0" l="0" r="0" t="0"/>
          <a:stretch/>
        </p:blipFill>
        <p:spPr>
          <a:xfrm>
            <a:off x="0" y="1"/>
            <a:ext cx="12192000" cy="6850306"/>
          </a:xfrm>
          <a:prstGeom prst="rect">
            <a:avLst/>
          </a:prstGeom>
          <a:noFill/>
          <a:ln>
            <a:noFill/>
          </a:ln>
        </p:spPr>
      </p:pic>
      <p:sp>
        <p:nvSpPr>
          <p:cNvPr id="112" name="Google Shape;112;p8"/>
          <p:cNvSpPr txBox="1"/>
          <p:nvPr/>
        </p:nvSpPr>
        <p:spPr>
          <a:xfrm>
            <a:off x="2596854" y="2447140"/>
            <a:ext cx="6815412" cy="830997"/>
          </a:xfrm>
          <a:prstGeom prst="rect">
            <a:avLst/>
          </a:prstGeom>
          <a:solidFill>
            <a:schemeClr val="lt1"/>
          </a:solidFill>
          <a:ln cap="flat" cmpd="sng" w="12700">
            <a:solidFill>
              <a:schemeClr val="accent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4800">
                <a:solidFill>
                  <a:schemeClr val="dk1"/>
                </a:solidFill>
                <a:latin typeface="Calibri"/>
                <a:ea typeface="Calibri"/>
                <a:cs typeface="Calibri"/>
                <a:sym typeface="Calibri"/>
              </a:rPr>
              <a:t>AGE REQUIREMENTS</a:t>
            </a:r>
            <a:endParaRPr sz="4000">
              <a:solidFill>
                <a:schemeClr val="dk1"/>
              </a:solidFill>
              <a:latin typeface="Calibri"/>
              <a:ea typeface="Calibri"/>
              <a:cs typeface="Calibri"/>
              <a:sym typeface="Calibri"/>
            </a:endParaRPr>
          </a:p>
        </p:txBody>
      </p:sp>
      <p:pic>
        <p:nvPicPr>
          <p:cNvPr descr="A red rectangular sign with white text and heart&#10;&#10;Description automatically generated" id="113" name="Google Shape;113;p8"/>
          <p:cNvPicPr preferRelativeResize="0"/>
          <p:nvPr/>
        </p:nvPicPr>
        <p:blipFill rotWithShape="1">
          <a:blip r:embed="rId4">
            <a:alphaModFix/>
          </a:blip>
          <a:srcRect b="0" l="0" r="0" t="0"/>
          <a:stretch/>
        </p:blipFill>
        <p:spPr>
          <a:xfrm>
            <a:off x="132023" y="5832090"/>
            <a:ext cx="1290918" cy="923613"/>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cxnSp>
        <p:nvCxnSpPr>
          <p:cNvPr id="119" name="Google Shape;119;p9"/>
          <p:cNvCxnSpPr/>
          <p:nvPr/>
        </p:nvCxnSpPr>
        <p:spPr>
          <a:xfrm>
            <a:off x="0" y="0"/>
            <a:ext cx="914400" cy="0"/>
          </a:xfrm>
          <a:prstGeom prst="straightConnector1">
            <a:avLst/>
          </a:prstGeom>
          <a:noFill/>
          <a:ln cap="flat" cmpd="sng" w="9525">
            <a:solidFill>
              <a:srgbClr val="FBFFFF"/>
            </a:solidFill>
            <a:prstDash val="solid"/>
            <a:miter lim="800000"/>
            <a:headEnd len="sm" w="sm" type="none"/>
            <a:tailEnd len="sm" w="sm" type="none"/>
          </a:ln>
        </p:spPr>
      </p:cxnSp>
      <p:sp>
        <p:nvSpPr>
          <p:cNvPr id="120" name="Google Shape;120;p9"/>
          <p:cNvSpPr/>
          <p:nvPr/>
        </p:nvSpPr>
        <p:spPr>
          <a:xfrm>
            <a:off x="8208355" y="294326"/>
            <a:ext cx="3899498" cy="237172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121" name="Google Shape;121;p9"/>
          <p:cNvSpPr/>
          <p:nvPr/>
        </p:nvSpPr>
        <p:spPr>
          <a:xfrm>
            <a:off x="4397147" y="4696480"/>
            <a:ext cx="7204303" cy="1964440"/>
          </a:xfrm>
          <a:prstGeom prst="rect">
            <a:avLst/>
          </a:prstGeom>
          <a:noFill/>
          <a:ln>
            <a:noFill/>
          </a:ln>
        </p:spPr>
        <p:txBody>
          <a:bodyPr anchorCtr="0" anchor="b" bIns="45700" lIns="91425" spcFirstLastPara="1" rIns="91425" wrap="square" tIns="45700">
            <a:normAutofit/>
          </a:bodyPr>
          <a:lstStyle/>
          <a:p>
            <a:pPr indent="0" lvl="0" marL="0" marR="0" rtl="0" algn="l">
              <a:lnSpc>
                <a:spcPct val="110000"/>
              </a:lnSpc>
              <a:spcBef>
                <a:spcPts val="0"/>
              </a:spcBef>
              <a:spcAft>
                <a:spcPts val="0"/>
              </a:spcAft>
              <a:buNone/>
            </a:pPr>
            <a:r>
              <a:t/>
            </a:r>
            <a:endParaRPr sz="2200">
              <a:solidFill>
                <a:schemeClr val="dk1"/>
              </a:solidFill>
              <a:latin typeface="Calibri"/>
              <a:ea typeface="Calibri"/>
              <a:cs typeface="Calibri"/>
              <a:sym typeface="Calibri"/>
            </a:endParaRPr>
          </a:p>
        </p:txBody>
      </p:sp>
      <p:sp>
        <p:nvSpPr>
          <p:cNvPr id="122" name="Google Shape;122;p9"/>
          <p:cNvSpPr txBox="1"/>
          <p:nvPr/>
        </p:nvSpPr>
        <p:spPr>
          <a:xfrm>
            <a:off x="8905674" y="6289284"/>
            <a:ext cx="3176080" cy="49244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400">
                <a:solidFill>
                  <a:schemeClr val="dk1"/>
                </a:solidFill>
                <a:latin typeface="Calibri"/>
                <a:ea typeface="Calibri"/>
                <a:cs typeface="Calibri"/>
                <a:sym typeface="Calibri"/>
              </a:rPr>
              <a:t>Source: </a:t>
            </a:r>
            <a:r>
              <a:rPr b="0" i="0" lang="en-GB" sz="1100">
                <a:solidFill>
                  <a:schemeClr val="dk1"/>
                </a:solidFill>
                <a:latin typeface="Roboto"/>
                <a:ea typeface="Roboto"/>
                <a:cs typeface="Roboto"/>
                <a:sym typeface="Roboto"/>
              </a:rPr>
              <a:t>Children and parents: media use and attitudes report 2024</a:t>
            </a:r>
            <a:endParaRPr sz="1400">
              <a:solidFill>
                <a:schemeClr val="dk1"/>
              </a:solidFill>
              <a:latin typeface="Calibri"/>
              <a:ea typeface="Calibri"/>
              <a:cs typeface="Calibri"/>
              <a:sym typeface="Calibri"/>
            </a:endParaRPr>
          </a:p>
        </p:txBody>
      </p:sp>
      <p:sp>
        <p:nvSpPr>
          <p:cNvPr id="123" name="Google Shape;123;p9"/>
          <p:cNvSpPr txBox="1"/>
          <p:nvPr/>
        </p:nvSpPr>
        <p:spPr>
          <a:xfrm>
            <a:off x="1843063" y="496493"/>
            <a:ext cx="8534933" cy="95410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800">
                <a:solidFill>
                  <a:schemeClr val="dk1"/>
                </a:solidFill>
                <a:latin typeface="Calibri"/>
                <a:ea typeface="Calibri"/>
                <a:cs typeface="Calibri"/>
                <a:sym typeface="Calibri"/>
              </a:rPr>
              <a:t>Are </a:t>
            </a:r>
            <a:r>
              <a:rPr b="1" lang="en-GB" sz="2800">
                <a:solidFill>
                  <a:srgbClr val="FF0000"/>
                </a:solidFill>
                <a:latin typeface="Calibri"/>
                <a:ea typeface="Calibri"/>
                <a:cs typeface="Calibri"/>
                <a:sym typeface="Calibri"/>
              </a:rPr>
              <a:t>YOU</a:t>
            </a:r>
            <a:r>
              <a:rPr b="1" lang="en-GB" sz="2800">
                <a:solidFill>
                  <a:schemeClr val="dk1"/>
                </a:solidFill>
                <a:latin typeface="Calibri"/>
                <a:ea typeface="Calibri"/>
                <a:cs typeface="Calibri"/>
                <a:sym typeface="Calibri"/>
              </a:rPr>
              <a:t> aware of  the </a:t>
            </a:r>
            <a:r>
              <a:rPr b="1" lang="en-GB" sz="2800">
                <a:solidFill>
                  <a:srgbClr val="FF0000"/>
                </a:solidFill>
                <a:latin typeface="Calibri"/>
                <a:ea typeface="Calibri"/>
                <a:cs typeface="Calibri"/>
                <a:sym typeface="Calibri"/>
              </a:rPr>
              <a:t>MINIMUM AGE REQUIREMENT </a:t>
            </a:r>
            <a:r>
              <a:rPr b="1" lang="en-GB" sz="2800">
                <a:solidFill>
                  <a:schemeClr val="dk1"/>
                </a:solidFill>
                <a:latin typeface="Calibri"/>
                <a:ea typeface="Calibri"/>
                <a:cs typeface="Calibri"/>
                <a:sym typeface="Calibri"/>
              </a:rPr>
              <a:t>for social media? </a:t>
            </a:r>
            <a:endParaRPr sz="2800">
              <a:solidFill>
                <a:schemeClr val="dk1"/>
              </a:solidFill>
              <a:latin typeface="Calibri"/>
              <a:ea typeface="Calibri"/>
              <a:cs typeface="Calibri"/>
              <a:sym typeface="Calibri"/>
            </a:endParaRPr>
          </a:p>
        </p:txBody>
      </p:sp>
      <p:sp>
        <p:nvSpPr>
          <p:cNvPr id="124" name="Google Shape;124;p9"/>
          <p:cNvSpPr/>
          <p:nvPr/>
        </p:nvSpPr>
        <p:spPr>
          <a:xfrm>
            <a:off x="1887005" y="1840482"/>
            <a:ext cx="4302176" cy="2004363"/>
          </a:xfrm>
          <a:prstGeom prst="roundRect">
            <a:avLst>
              <a:gd fmla="val 16667" name="adj"/>
            </a:avLst>
          </a:prstGeom>
          <a:solidFill>
            <a:srgbClr val="E1EFD8"/>
          </a:solidFill>
          <a:ln cap="flat" cmpd="sng" w="9525">
            <a:solidFill>
              <a:schemeClr val="accent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2000">
                <a:solidFill>
                  <a:schemeClr val="dk1"/>
                </a:solidFill>
                <a:latin typeface="Calibri"/>
                <a:ea typeface="Calibri"/>
                <a:cs typeface="Calibri"/>
                <a:sym typeface="Calibri"/>
              </a:rPr>
              <a:t>84% of parents of 3-17s were aware of a minimum age </a:t>
            </a:r>
            <a:r>
              <a:rPr lang="en-GB" sz="2000">
                <a:solidFill>
                  <a:schemeClr val="dk1"/>
                </a:solidFill>
                <a:latin typeface="Calibri"/>
                <a:ea typeface="Calibri"/>
                <a:cs typeface="Calibri"/>
                <a:sym typeface="Calibri"/>
              </a:rPr>
              <a:t>requirement</a:t>
            </a:r>
            <a:r>
              <a:rPr b="1" lang="en-GB" sz="2000">
                <a:solidFill>
                  <a:schemeClr val="dk1"/>
                </a:solidFill>
                <a:latin typeface="Calibri"/>
                <a:ea typeface="Calibri"/>
                <a:cs typeface="Calibri"/>
                <a:sym typeface="Calibri"/>
              </a:rPr>
              <a:t> </a:t>
            </a:r>
            <a:r>
              <a:rPr lang="en-GB" sz="2000">
                <a:solidFill>
                  <a:schemeClr val="dk1"/>
                </a:solidFill>
                <a:latin typeface="Calibri"/>
                <a:ea typeface="Calibri"/>
                <a:cs typeface="Calibri"/>
                <a:sym typeface="Calibri"/>
              </a:rPr>
              <a:t>to have a profile on social media apps </a:t>
            </a:r>
            <a:endParaRPr sz="2000">
              <a:solidFill>
                <a:schemeClr val="dk1"/>
              </a:solidFill>
              <a:latin typeface="Calibri"/>
              <a:ea typeface="Calibri"/>
              <a:cs typeface="Calibri"/>
              <a:sym typeface="Calibri"/>
            </a:endParaRPr>
          </a:p>
        </p:txBody>
      </p:sp>
      <p:sp>
        <p:nvSpPr>
          <p:cNvPr id="125" name="Google Shape;125;p9"/>
          <p:cNvSpPr/>
          <p:nvPr/>
        </p:nvSpPr>
        <p:spPr>
          <a:xfrm>
            <a:off x="1963471" y="3948267"/>
            <a:ext cx="4302175" cy="2004363"/>
          </a:xfrm>
          <a:prstGeom prst="roundRect">
            <a:avLst>
              <a:gd fmla="val 16667" name="adj"/>
            </a:avLst>
          </a:prstGeom>
          <a:solidFill>
            <a:srgbClr val="FBE4D4"/>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2000">
                <a:solidFill>
                  <a:schemeClr val="dk1"/>
                </a:solidFill>
                <a:latin typeface="Calibri"/>
                <a:ea typeface="Calibri"/>
                <a:cs typeface="Calibri"/>
                <a:sym typeface="Calibri"/>
              </a:rPr>
              <a:t>BUT ONLY</a:t>
            </a:r>
            <a:endParaRPr/>
          </a:p>
          <a:p>
            <a:pPr indent="0" lvl="0" marL="0" marR="0" rtl="0" algn="ctr">
              <a:spcBef>
                <a:spcPts val="0"/>
              </a:spcBef>
              <a:spcAft>
                <a:spcPts val="0"/>
              </a:spcAft>
              <a:buNone/>
            </a:pPr>
            <a:r>
              <a:rPr b="1" lang="en-GB" sz="2000">
                <a:solidFill>
                  <a:schemeClr val="dk1"/>
                </a:solidFill>
                <a:latin typeface="Calibri"/>
                <a:ea typeface="Calibri"/>
                <a:cs typeface="Calibri"/>
                <a:sym typeface="Calibri"/>
              </a:rPr>
              <a:t>32% of parents knew the </a:t>
            </a:r>
            <a:endParaRPr/>
          </a:p>
          <a:p>
            <a:pPr indent="0" lvl="0" marL="0" marR="0" rtl="0" algn="ctr">
              <a:spcBef>
                <a:spcPts val="0"/>
              </a:spcBef>
              <a:spcAft>
                <a:spcPts val="0"/>
              </a:spcAft>
              <a:buNone/>
            </a:pPr>
            <a:r>
              <a:rPr b="1" lang="en-GB" sz="2000">
                <a:solidFill>
                  <a:schemeClr val="dk1"/>
                </a:solidFill>
                <a:latin typeface="Calibri"/>
                <a:ea typeface="Calibri"/>
                <a:cs typeface="Calibri"/>
                <a:sym typeface="Calibri"/>
              </a:rPr>
              <a:t>correct age requirement </a:t>
            </a:r>
            <a:endParaRPr/>
          </a:p>
          <a:p>
            <a:pPr indent="0" lvl="0" marL="0" marR="0" rtl="0" algn="ctr">
              <a:spcBef>
                <a:spcPts val="0"/>
              </a:spcBef>
              <a:spcAft>
                <a:spcPts val="0"/>
              </a:spcAft>
              <a:buNone/>
            </a:pPr>
            <a:r>
              <a:rPr lang="en-GB" sz="2000">
                <a:solidFill>
                  <a:schemeClr val="dk1"/>
                </a:solidFill>
                <a:latin typeface="Calibri"/>
                <a:ea typeface="Calibri"/>
                <a:cs typeface="Calibri"/>
                <a:sym typeface="Calibri"/>
              </a:rPr>
              <a:t>(13 yrs)</a:t>
            </a:r>
            <a:endParaRPr sz="1800">
              <a:solidFill>
                <a:schemeClr val="dk1"/>
              </a:solidFill>
              <a:latin typeface="Calibri"/>
              <a:ea typeface="Calibri"/>
              <a:cs typeface="Calibri"/>
              <a:sym typeface="Calibri"/>
            </a:endParaRPr>
          </a:p>
        </p:txBody>
      </p:sp>
      <p:sp>
        <p:nvSpPr>
          <p:cNvPr id="126" name="Google Shape;126;p9"/>
          <p:cNvSpPr txBox="1"/>
          <p:nvPr/>
        </p:nvSpPr>
        <p:spPr>
          <a:xfrm>
            <a:off x="1503375" y="6008037"/>
            <a:ext cx="10578379"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800">
                <a:solidFill>
                  <a:schemeClr val="dk1"/>
                </a:solidFill>
                <a:latin typeface="Calibri"/>
                <a:ea typeface="Calibri"/>
                <a:cs typeface="Calibri"/>
                <a:sym typeface="Calibri"/>
              </a:rPr>
              <a:t>Find ratings and reviews for parents on apps, games and social media at </a:t>
            </a:r>
            <a:r>
              <a:rPr lang="en-GB" sz="1800" u="sng">
                <a:solidFill>
                  <a:schemeClr val="dk1"/>
                </a:solidFill>
                <a:latin typeface="Calibri"/>
                <a:ea typeface="Calibri"/>
                <a:cs typeface="Calibri"/>
                <a:sym typeface="Calibri"/>
                <a:hlinkClick r:id="rId3">
                  <a:extLst>
                    <a:ext uri="{A12FA001-AC4F-418D-AE19-62706E023703}">
                      <ahyp:hlinkClr val="tx"/>
                    </a:ext>
                  </a:extLst>
                </a:hlinkClick>
              </a:rPr>
              <a:t>www.commonsensemedia.org</a:t>
            </a:r>
            <a:r>
              <a:rPr lang="en-GB" sz="1800">
                <a:solidFill>
                  <a:schemeClr val="dk1"/>
                </a:solidFill>
                <a:latin typeface="Calibri"/>
                <a:ea typeface="Calibri"/>
                <a:cs typeface="Calibri"/>
                <a:sym typeface="Calibri"/>
              </a:rPr>
              <a:t>  </a:t>
            </a:r>
            <a:endParaRPr/>
          </a:p>
        </p:txBody>
      </p:sp>
      <p:sp>
        <p:nvSpPr>
          <p:cNvPr id="127" name="Google Shape;127;p9"/>
          <p:cNvSpPr/>
          <p:nvPr/>
        </p:nvSpPr>
        <p:spPr>
          <a:xfrm>
            <a:off x="6498537" y="1442638"/>
            <a:ext cx="4744387" cy="3424607"/>
          </a:xfrm>
          <a:prstGeom prst="wedgeRoundRectCallout">
            <a:avLst>
              <a:gd fmla="val -42318" name="adj1"/>
              <a:gd fmla="val 82197" name="adj2"/>
              <a:gd fmla="val 16667" name="adj3"/>
            </a:avLst>
          </a:prstGeom>
          <a:solidFill>
            <a:schemeClr val="accent4">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2800">
                <a:solidFill>
                  <a:schemeClr val="dk1"/>
                </a:solidFill>
                <a:latin typeface="Calibri"/>
                <a:ea typeface="Calibri"/>
                <a:cs typeface="Calibri"/>
                <a:sym typeface="Calibri"/>
              </a:rPr>
              <a:t>More than a third (36%) say they would allow their child to have a profile on sites or apps before they had reached the minimum age</a:t>
            </a:r>
            <a:r>
              <a:rPr lang="en-GB" sz="2800">
                <a:solidFill>
                  <a:schemeClr val="dk1"/>
                </a:solidFill>
                <a:latin typeface="Calibri"/>
                <a:ea typeface="Calibri"/>
                <a:cs typeface="Calibri"/>
                <a:sym typeface="Calibri"/>
              </a:rPr>
              <a:t>. </a:t>
            </a:r>
            <a:endParaRPr b="1" sz="2800">
              <a:solidFill>
                <a:schemeClr val="dk1"/>
              </a:solidFill>
              <a:latin typeface="Calibri"/>
              <a:ea typeface="Calibri"/>
              <a:cs typeface="Calibri"/>
              <a:sym typeface="Calibri"/>
            </a:endParaRPr>
          </a:p>
        </p:txBody>
      </p:sp>
      <p:pic>
        <p:nvPicPr>
          <p:cNvPr descr="Free speech bubble talking chat illustration" id="128" name="Google Shape;128;p9"/>
          <p:cNvPicPr preferRelativeResize="0"/>
          <p:nvPr/>
        </p:nvPicPr>
        <p:blipFill rotWithShape="1">
          <a:blip r:embed="rId4">
            <a:alphaModFix/>
          </a:blip>
          <a:srcRect b="0" l="0" r="0" t="0"/>
          <a:stretch/>
        </p:blipFill>
        <p:spPr>
          <a:xfrm>
            <a:off x="293084" y="253035"/>
            <a:ext cx="1437496" cy="1437496"/>
          </a:xfrm>
          <a:prstGeom prst="ellipse">
            <a:avLst/>
          </a:prstGeom>
          <a:noFill/>
          <a:ln>
            <a:noFill/>
          </a:ln>
          <a:effectLst>
            <a:outerShdw blurRad="50800" rotWithShape="0" dir="16200000" dist="38100">
              <a:srgbClr val="000000">
                <a:alpha val="40000"/>
              </a:srgbClr>
            </a:outerShdw>
          </a:effectLst>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cxnSp>
        <p:nvCxnSpPr>
          <p:cNvPr id="134" name="Google Shape;134;p10"/>
          <p:cNvCxnSpPr/>
          <p:nvPr/>
        </p:nvCxnSpPr>
        <p:spPr>
          <a:xfrm>
            <a:off x="0" y="0"/>
            <a:ext cx="914400" cy="0"/>
          </a:xfrm>
          <a:prstGeom prst="straightConnector1">
            <a:avLst/>
          </a:prstGeom>
          <a:noFill/>
          <a:ln cap="flat" cmpd="sng" w="9525">
            <a:solidFill>
              <a:srgbClr val="FBFFFF"/>
            </a:solidFill>
            <a:prstDash val="solid"/>
            <a:miter lim="800000"/>
            <a:headEnd len="sm" w="sm" type="none"/>
            <a:tailEnd len="sm" w="sm" type="none"/>
          </a:ln>
        </p:spPr>
      </p:cxnSp>
      <p:sp>
        <p:nvSpPr>
          <p:cNvPr id="135" name="Google Shape;135;p10"/>
          <p:cNvSpPr/>
          <p:nvPr/>
        </p:nvSpPr>
        <p:spPr>
          <a:xfrm>
            <a:off x="8208355" y="294326"/>
            <a:ext cx="3899498" cy="237172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pic>
        <p:nvPicPr>
          <p:cNvPr descr="The secret to making a great podcast ..." id="136" name="Google Shape;136;p10"/>
          <p:cNvPicPr preferRelativeResize="0"/>
          <p:nvPr/>
        </p:nvPicPr>
        <p:blipFill rotWithShape="1">
          <a:blip r:embed="rId3">
            <a:alphaModFix amt="50000"/>
          </a:blip>
          <a:srcRect b="0" l="0" r="0" t="0"/>
          <a:stretch/>
        </p:blipFill>
        <p:spPr>
          <a:xfrm rot="-287158">
            <a:off x="6591080" y="4213483"/>
            <a:ext cx="3095245" cy="1716623"/>
          </a:xfrm>
          <a:prstGeom prst="rect">
            <a:avLst/>
          </a:prstGeom>
          <a:noFill/>
          <a:ln>
            <a:noFill/>
          </a:ln>
        </p:spPr>
      </p:pic>
      <p:sp>
        <p:nvSpPr>
          <p:cNvPr id="137" name="Google Shape;137;p10"/>
          <p:cNvSpPr/>
          <p:nvPr/>
        </p:nvSpPr>
        <p:spPr>
          <a:xfrm>
            <a:off x="4397147" y="4696480"/>
            <a:ext cx="7204303" cy="1964440"/>
          </a:xfrm>
          <a:prstGeom prst="rect">
            <a:avLst/>
          </a:prstGeom>
          <a:noFill/>
          <a:ln>
            <a:noFill/>
          </a:ln>
        </p:spPr>
        <p:txBody>
          <a:bodyPr anchorCtr="0" anchor="b" bIns="45700" lIns="91425" spcFirstLastPara="1" rIns="91425" wrap="square" tIns="45700">
            <a:normAutofit/>
          </a:bodyPr>
          <a:lstStyle/>
          <a:p>
            <a:pPr indent="0" lvl="0" marL="0" marR="0" rtl="0" algn="l">
              <a:lnSpc>
                <a:spcPct val="110000"/>
              </a:lnSpc>
              <a:spcBef>
                <a:spcPts val="0"/>
              </a:spcBef>
              <a:spcAft>
                <a:spcPts val="0"/>
              </a:spcAft>
              <a:buNone/>
            </a:pPr>
            <a:r>
              <a:t/>
            </a:r>
            <a:endParaRPr sz="2200">
              <a:solidFill>
                <a:schemeClr val="dk1"/>
              </a:solidFill>
              <a:latin typeface="Calibri"/>
              <a:ea typeface="Calibri"/>
              <a:cs typeface="Calibri"/>
              <a:sym typeface="Calibri"/>
            </a:endParaRPr>
          </a:p>
        </p:txBody>
      </p:sp>
      <p:sp>
        <p:nvSpPr>
          <p:cNvPr id="138" name="Google Shape;138;p10"/>
          <p:cNvSpPr txBox="1"/>
          <p:nvPr/>
        </p:nvSpPr>
        <p:spPr>
          <a:xfrm>
            <a:off x="5901925" y="6379008"/>
            <a:ext cx="6205928"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800" u="sng">
                <a:solidFill>
                  <a:schemeClr val="dk1"/>
                </a:solidFill>
                <a:latin typeface="Calibri"/>
                <a:ea typeface="Calibri"/>
                <a:cs typeface="Calibri"/>
                <a:sym typeface="Calibri"/>
                <a:hlinkClick r:id="rId4">
                  <a:extLst>
                    <a:ext uri="{A12FA001-AC4F-418D-AE19-62706E023703}">
                      <ahyp:hlinkClr val="tx"/>
                    </a:ext>
                  </a:extLst>
                </a:hlinkClick>
              </a:rPr>
              <a:t>Children’s Online User Ages 2023 Quantitative Research Study</a:t>
            </a:r>
            <a:endParaRPr sz="1800">
              <a:solidFill>
                <a:schemeClr val="dk1"/>
              </a:solidFill>
              <a:latin typeface="Calibri"/>
              <a:ea typeface="Calibri"/>
              <a:cs typeface="Calibri"/>
              <a:sym typeface="Calibri"/>
            </a:endParaRPr>
          </a:p>
        </p:txBody>
      </p:sp>
      <p:sp>
        <p:nvSpPr>
          <p:cNvPr id="139" name="Google Shape;139;p10"/>
          <p:cNvSpPr txBox="1"/>
          <p:nvPr/>
        </p:nvSpPr>
        <p:spPr>
          <a:xfrm>
            <a:off x="914400" y="1567531"/>
            <a:ext cx="7625239" cy="4524315"/>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chemeClr val="dk1"/>
              </a:buClr>
              <a:buSzPts val="2400"/>
              <a:buFont typeface="Arial"/>
              <a:buChar char="•"/>
            </a:pPr>
            <a:r>
              <a:rPr lang="en-GB" sz="2400">
                <a:solidFill>
                  <a:schemeClr val="dk1"/>
                </a:solidFill>
                <a:latin typeface="Calibri"/>
                <a:ea typeface="Calibri"/>
                <a:cs typeface="Calibri"/>
                <a:sym typeface="Calibri"/>
              </a:rPr>
              <a:t>Nearly eight in ten children are aware of minimum age requirements</a:t>
            </a:r>
            <a:endParaRPr/>
          </a:p>
          <a:p>
            <a:pPr indent="-190500" lvl="0" marL="342900" marR="0" rtl="0" algn="l">
              <a:spcBef>
                <a:spcPts val="0"/>
              </a:spcBef>
              <a:spcAft>
                <a:spcPts val="0"/>
              </a:spcAft>
              <a:buClr>
                <a:schemeClr val="dk1"/>
              </a:buClr>
              <a:buSzPts val="2400"/>
              <a:buFont typeface="Arial"/>
              <a:buNone/>
            </a:pPr>
            <a:r>
              <a:t/>
            </a:r>
            <a:endParaRPr sz="2400">
              <a:solidFill>
                <a:schemeClr val="dk1"/>
              </a:solidFill>
              <a:latin typeface="Calibri"/>
              <a:ea typeface="Calibri"/>
              <a:cs typeface="Calibri"/>
              <a:sym typeface="Calibri"/>
            </a:endParaRPr>
          </a:p>
          <a:p>
            <a:pPr indent="-342900" lvl="0" marL="342900" marR="0" rtl="0" algn="l">
              <a:spcBef>
                <a:spcPts val="0"/>
              </a:spcBef>
              <a:spcAft>
                <a:spcPts val="0"/>
              </a:spcAft>
              <a:buClr>
                <a:srgbClr val="FF0000"/>
              </a:buClr>
              <a:buSzPts val="2400"/>
              <a:buFont typeface="Arial"/>
              <a:buChar char="•"/>
            </a:pPr>
            <a:r>
              <a:rPr lang="en-GB" sz="2400">
                <a:solidFill>
                  <a:srgbClr val="FF0000"/>
                </a:solidFill>
                <a:highlight>
                  <a:srgbClr val="FFFF00"/>
                </a:highlight>
                <a:latin typeface="Calibri"/>
                <a:ea typeface="Calibri"/>
                <a:cs typeface="Calibri"/>
                <a:sym typeface="Calibri"/>
              </a:rPr>
              <a:t>Four in ten admit to giving a fake age online </a:t>
            </a:r>
            <a:r>
              <a:rPr lang="en-GB" sz="2400">
                <a:solidFill>
                  <a:schemeClr val="dk1"/>
                </a:solidFill>
                <a:latin typeface="Calibri"/>
                <a:ea typeface="Calibri"/>
                <a:cs typeface="Calibri"/>
                <a:sym typeface="Calibri"/>
              </a:rPr>
              <a:t>to access a new app/site</a:t>
            </a:r>
            <a:endParaRPr/>
          </a:p>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a:p>
            <a:pPr indent="-342900" lvl="0" marL="342900" marR="0" rtl="0" algn="l">
              <a:spcBef>
                <a:spcPts val="0"/>
              </a:spcBef>
              <a:spcAft>
                <a:spcPts val="0"/>
              </a:spcAft>
              <a:buClr>
                <a:schemeClr val="dk1"/>
              </a:buClr>
              <a:buSzPts val="2400"/>
              <a:buFont typeface="Arial"/>
              <a:buChar char="•"/>
            </a:pPr>
            <a:r>
              <a:rPr lang="en-GB" sz="2400">
                <a:solidFill>
                  <a:schemeClr val="dk1"/>
                </a:solidFill>
                <a:latin typeface="Calibri"/>
                <a:ea typeface="Calibri"/>
                <a:cs typeface="Calibri"/>
                <a:sym typeface="Calibri"/>
              </a:rPr>
              <a:t>Up to a quarter had </a:t>
            </a:r>
            <a:r>
              <a:rPr lang="en-GB" sz="2400">
                <a:solidFill>
                  <a:srgbClr val="FF0000"/>
                </a:solidFill>
                <a:highlight>
                  <a:srgbClr val="FFFF00"/>
                </a:highlight>
                <a:latin typeface="Calibri"/>
                <a:ea typeface="Calibri"/>
                <a:cs typeface="Calibri"/>
                <a:sym typeface="Calibri"/>
              </a:rPr>
              <a:t>changed their date of birth </a:t>
            </a:r>
            <a:r>
              <a:rPr lang="en-GB" sz="2400">
                <a:solidFill>
                  <a:schemeClr val="dk1"/>
                </a:solidFill>
                <a:latin typeface="Calibri"/>
                <a:ea typeface="Calibri"/>
                <a:cs typeface="Calibri"/>
                <a:sym typeface="Calibri"/>
              </a:rPr>
              <a:t>on their profile since initially setting it up:</a:t>
            </a:r>
            <a:endParaRPr/>
          </a:p>
          <a:p>
            <a:pPr indent="-342900" lvl="1" marL="800100" marR="0" rtl="0" algn="l">
              <a:spcBef>
                <a:spcPts val="0"/>
              </a:spcBef>
              <a:spcAft>
                <a:spcPts val="0"/>
              </a:spcAft>
              <a:buClr>
                <a:schemeClr val="dk1"/>
              </a:buClr>
              <a:buSzPts val="2400"/>
              <a:buFont typeface="Arial"/>
              <a:buChar char="•"/>
            </a:pPr>
            <a:r>
              <a:rPr b="1" i="0" lang="en-GB" sz="2400" u="none" cap="none" strike="noStrike">
                <a:solidFill>
                  <a:schemeClr val="dk1"/>
                </a:solidFill>
                <a:latin typeface="Calibri"/>
                <a:ea typeface="Calibri"/>
                <a:cs typeface="Calibri"/>
                <a:sym typeface="Calibri"/>
              </a:rPr>
              <a:t>Facebook</a:t>
            </a:r>
            <a:r>
              <a:rPr b="0" i="0" lang="en-GB" sz="2400" u="none" cap="none" strike="noStrike">
                <a:solidFill>
                  <a:schemeClr val="dk1"/>
                </a:solidFill>
                <a:latin typeface="Calibri"/>
                <a:ea typeface="Calibri"/>
                <a:cs typeface="Calibri"/>
                <a:sym typeface="Calibri"/>
              </a:rPr>
              <a:t> (24%) </a:t>
            </a:r>
            <a:endParaRPr/>
          </a:p>
          <a:p>
            <a:pPr indent="-342900" lvl="1" marL="800100" marR="0" rtl="0" algn="l">
              <a:spcBef>
                <a:spcPts val="0"/>
              </a:spcBef>
              <a:spcAft>
                <a:spcPts val="0"/>
              </a:spcAft>
              <a:buClr>
                <a:schemeClr val="dk1"/>
              </a:buClr>
              <a:buSzPts val="2400"/>
              <a:buFont typeface="Arial"/>
              <a:buChar char="•"/>
            </a:pPr>
            <a:r>
              <a:rPr b="1" i="0" lang="en-GB" sz="2400" u="none" cap="none" strike="noStrike">
                <a:solidFill>
                  <a:schemeClr val="dk1"/>
                </a:solidFill>
                <a:latin typeface="Calibri"/>
                <a:ea typeface="Calibri"/>
                <a:cs typeface="Calibri"/>
                <a:sym typeface="Calibri"/>
              </a:rPr>
              <a:t>TikTok</a:t>
            </a:r>
            <a:r>
              <a:rPr b="0" i="0" lang="en-GB" sz="2400" u="none" cap="none" strike="noStrike">
                <a:solidFill>
                  <a:schemeClr val="dk1"/>
                </a:solidFill>
                <a:latin typeface="Calibri"/>
                <a:ea typeface="Calibri"/>
                <a:cs typeface="Calibri"/>
                <a:sym typeface="Calibri"/>
              </a:rPr>
              <a:t> (23%)</a:t>
            </a:r>
            <a:endParaRPr/>
          </a:p>
          <a:p>
            <a:pPr indent="-342900" lvl="1" marL="800100" marR="0" rtl="0" algn="l">
              <a:spcBef>
                <a:spcPts val="0"/>
              </a:spcBef>
              <a:spcAft>
                <a:spcPts val="0"/>
              </a:spcAft>
              <a:buClr>
                <a:schemeClr val="dk1"/>
              </a:buClr>
              <a:buSzPts val="2400"/>
              <a:buFont typeface="Arial"/>
              <a:buChar char="•"/>
            </a:pPr>
            <a:r>
              <a:rPr b="1" i="0" lang="en-GB" sz="2400" u="none" cap="none" strike="noStrike">
                <a:solidFill>
                  <a:schemeClr val="dk1"/>
                </a:solidFill>
                <a:latin typeface="Calibri"/>
                <a:ea typeface="Calibri"/>
                <a:cs typeface="Calibri"/>
                <a:sym typeface="Calibri"/>
              </a:rPr>
              <a:t>Instagram</a:t>
            </a:r>
            <a:r>
              <a:rPr b="0" i="0" lang="en-GB" sz="2400" u="none" cap="none" strike="noStrike">
                <a:solidFill>
                  <a:schemeClr val="dk1"/>
                </a:solidFill>
                <a:latin typeface="Calibri"/>
                <a:ea typeface="Calibri"/>
                <a:cs typeface="Calibri"/>
                <a:sym typeface="Calibri"/>
              </a:rPr>
              <a:t> and </a:t>
            </a:r>
            <a:r>
              <a:rPr b="1" i="0" lang="en-GB" sz="2400" u="none" cap="none" strike="noStrike">
                <a:solidFill>
                  <a:schemeClr val="dk1"/>
                </a:solidFill>
                <a:latin typeface="Calibri"/>
                <a:ea typeface="Calibri"/>
                <a:cs typeface="Calibri"/>
                <a:sym typeface="Calibri"/>
              </a:rPr>
              <a:t>X/Twitter </a:t>
            </a:r>
            <a:r>
              <a:rPr b="0" i="0" lang="en-GB" sz="2400" u="none" cap="none" strike="noStrike">
                <a:solidFill>
                  <a:schemeClr val="dk1"/>
                </a:solidFill>
                <a:latin typeface="Calibri"/>
                <a:ea typeface="Calibri"/>
                <a:cs typeface="Calibri"/>
                <a:sym typeface="Calibri"/>
              </a:rPr>
              <a:t>(both 19%)</a:t>
            </a:r>
            <a:endParaRPr/>
          </a:p>
          <a:p>
            <a:pPr indent="-190500" lvl="0" marL="342900" marR="0" rtl="0" algn="l">
              <a:spcBef>
                <a:spcPts val="0"/>
              </a:spcBef>
              <a:spcAft>
                <a:spcPts val="0"/>
              </a:spcAft>
              <a:buClr>
                <a:schemeClr val="dk1"/>
              </a:buClr>
              <a:buSzPts val="2400"/>
              <a:buFont typeface="Arial"/>
              <a:buNone/>
            </a:pPr>
            <a:r>
              <a:t/>
            </a:r>
            <a:endParaRPr sz="2400">
              <a:solidFill>
                <a:schemeClr val="dk1"/>
              </a:solidFill>
              <a:latin typeface="Calibri"/>
              <a:ea typeface="Calibri"/>
              <a:cs typeface="Calibri"/>
              <a:sym typeface="Calibri"/>
            </a:endParaRPr>
          </a:p>
        </p:txBody>
      </p:sp>
      <p:sp>
        <p:nvSpPr>
          <p:cNvPr id="140" name="Google Shape;140;p10"/>
          <p:cNvSpPr txBox="1"/>
          <p:nvPr/>
        </p:nvSpPr>
        <p:spPr>
          <a:xfrm>
            <a:off x="546160" y="582886"/>
            <a:ext cx="4850699" cy="523220"/>
          </a:xfrm>
          <a:prstGeom prst="rect">
            <a:avLst/>
          </a:prstGeom>
          <a:solidFill>
            <a:schemeClr val="dk1"/>
          </a:solidFill>
          <a:ln cap="flat" cmpd="sng" w="12700">
            <a:solidFill>
              <a:schemeClr val="dk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800">
                <a:solidFill>
                  <a:schemeClr val="lt1"/>
                </a:solidFill>
                <a:latin typeface="Calibri"/>
                <a:ea typeface="Calibri"/>
                <a:cs typeface="Calibri"/>
                <a:sym typeface="Calibri"/>
              </a:rPr>
              <a:t>What about YOUNG PEOPLE?</a:t>
            </a:r>
            <a:endParaRPr sz="2800">
              <a:solidFill>
                <a:schemeClr val="lt1"/>
              </a:solidFill>
              <a:latin typeface="Calibri"/>
              <a:ea typeface="Calibri"/>
              <a:cs typeface="Calibri"/>
              <a:sym typeface="Calibri"/>
            </a:endParaRPr>
          </a:p>
        </p:txBody>
      </p:sp>
      <p:pic>
        <p:nvPicPr>
          <p:cNvPr descr="Free did you know speech balloon message illustration" id="141" name="Google Shape;141;p10"/>
          <p:cNvPicPr preferRelativeResize="0"/>
          <p:nvPr/>
        </p:nvPicPr>
        <p:blipFill rotWithShape="1">
          <a:blip r:embed="rId5">
            <a:alphaModFix/>
          </a:blip>
          <a:srcRect b="0" l="0" r="0" t="0"/>
          <a:stretch/>
        </p:blipFill>
        <p:spPr>
          <a:xfrm>
            <a:off x="8235292" y="820716"/>
            <a:ext cx="3034500" cy="30345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2020-02-10T12:15:47Z</dcterms:created>
  <dc:creator>Mubina Asaria</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0x0101004901B37C7DC4D74691B84FF8510AC564</vt:lpwstr>
  </property>
  <property fmtid="{D5CDD505-2E9C-101B-9397-08002B2CF9AE}" pid="3" name="MediaServiceImageTags">
    <vt:lpwstr/>
  </property>
</Properties>
</file>